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48" r:id="rId2"/>
    <p:sldId id="340" r:id="rId3"/>
    <p:sldId id="349" r:id="rId4"/>
    <p:sldId id="350" r:id="rId5"/>
    <p:sldId id="351" r:id="rId6"/>
    <p:sldId id="353" r:id="rId7"/>
  </p:sldIdLst>
  <p:sldSz cx="9144000" cy="5143500" type="screen16x9"/>
  <p:notesSz cx="6810375" cy="9942513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3">
          <p15:clr>
            <a:srgbClr val="A4A3A4"/>
          </p15:clr>
        </p15:guide>
        <p15:guide id="2" orient="horz" pos="1755">
          <p15:clr>
            <a:srgbClr val="A4A3A4"/>
          </p15:clr>
        </p15:guide>
        <p15:guide id="3" orient="horz" pos="2174">
          <p15:clr>
            <a:srgbClr val="A4A3A4"/>
          </p15:clr>
        </p15:guide>
        <p15:guide id="4" orient="horz" pos="3114">
          <p15:clr>
            <a:srgbClr val="A4A3A4"/>
          </p15:clr>
        </p15:guide>
        <p15:guide id="5" orient="horz" pos="2412">
          <p15:clr>
            <a:srgbClr val="A4A3A4"/>
          </p15:clr>
        </p15:guide>
        <p15:guide id="6">
          <p15:clr>
            <a:srgbClr val="A4A3A4"/>
          </p15:clr>
        </p15:guide>
        <p15:guide id="7" orient="horz">
          <p15:clr>
            <a:srgbClr val="A4A3A4"/>
          </p15:clr>
        </p15:guide>
        <p15:guide id="8" orient="horz" pos="32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inka  Erkens - Janssen" initials="KE-J" lastIdx="11" clrIdx="0"/>
  <p:cmAuthor id="1" name="Jane Smith" initials="J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600"/>
    <a:srgbClr val="811066"/>
    <a:srgbClr val="A5C100"/>
    <a:srgbClr val="0086A8"/>
    <a:srgbClr val="00577E"/>
    <a:srgbClr val="FF0066"/>
    <a:srgbClr val="C7D300"/>
    <a:srgbClr val="4BACC6"/>
    <a:srgbClr val="72971B"/>
    <a:srgbClr val="D5C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806A45-C25D-4001-8E92-AA81FFA23C96}" v="21" dt="2022-09-06T07:09:12.593"/>
    <p1510:client id="{3B8F2B97-7625-43AB-86C9-6D70A3D26736}" v="119" dt="2022-09-04T11:23:09.654"/>
    <p1510:client id="{53FE013F-38D0-410F-9704-29D768BC4FDA}" v="16" dt="2022-09-04T10:56:20.342"/>
    <p1510:client id="{66BE850B-D80D-4191-89AF-7FE7E648D2D4}" v="5" dt="2022-09-05T15:01:09.962"/>
    <p1510:client id="{8EBF29A1-C6C6-4BF8-B941-0E2F612460CD}" v="3" dt="2022-08-26T13:32:10.474"/>
    <p1510:client id="{D632E68D-8D03-4910-AAEB-FC4FE2CBDF64}" v="36" dt="2022-08-31T07:43:20.028"/>
    <p1510:client id="{E3B05DB0-7E12-42B7-A148-3EAB111501CB}" v="66" dt="2022-09-05T15:12:35.851"/>
    <p1510:client id="{F2B4F6BF-5BDB-41D8-AB48-C8DF890F1E48}" v="7" dt="2022-08-29T09:31:54.1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02" y="72"/>
      </p:cViewPr>
      <p:guideLst>
        <p:guide orient="horz" pos="803"/>
        <p:guide orient="horz" pos="1755"/>
        <p:guide orient="horz" pos="2174"/>
        <p:guide orient="horz" pos="3114"/>
        <p:guide orient="horz" pos="2412"/>
        <p:guide/>
        <p:guide orient="horz"/>
        <p:guide orient="horz" pos="32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32"/>
        <p:guide pos="214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0685E-4C7D-43DA-A5CC-0B0D5026355F}" type="datetimeFigureOut">
              <a:rPr lang="en-GB" smtClean="0"/>
              <a:t>26/09/2022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Internal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853F6-AE1D-4F34-9804-4AB3DFEE84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5161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1F812-77C3-42B3-B29F-C106ACEB85AA}" type="datetimeFigureOut">
              <a:rPr lang="en-GB" smtClean="0"/>
              <a:t>26/09/2022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62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Internal use only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6360D-640D-4769-B230-0EDE5D3F7E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8758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3705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Exter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fopic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1589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Rectangle 5"/>
          <p:cNvSpPr>
            <a:spLocks noChangeArrowheads="1"/>
          </p:cNvSpPr>
          <p:nvPr userDrawn="1"/>
        </p:nvSpPr>
        <p:spPr bwMode="auto">
          <a:xfrm>
            <a:off x="1589" y="0"/>
            <a:ext cx="9140825" cy="5141118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5"/>
          <p:cNvSpPr>
            <a:spLocks noChangeAspect="1"/>
          </p:cNvSpPr>
          <p:nvPr userDrawn="1"/>
        </p:nvSpPr>
        <p:spPr bwMode="auto">
          <a:xfrm>
            <a:off x="0" y="0"/>
            <a:ext cx="5058633" cy="5144400"/>
          </a:xfrm>
          <a:custGeom>
            <a:avLst/>
            <a:gdLst>
              <a:gd name="T0" fmla="*/ 1417 w 1417"/>
              <a:gd name="T1" fmla="*/ 0 h 1441"/>
              <a:gd name="T2" fmla="*/ 0 w 1417"/>
              <a:gd name="T3" fmla="*/ 0 h 1441"/>
              <a:gd name="T4" fmla="*/ 0 w 1417"/>
              <a:gd name="T5" fmla="*/ 1441 h 1441"/>
              <a:gd name="T6" fmla="*/ 598 w 1417"/>
              <a:gd name="T7" fmla="*/ 1441 h 1441"/>
              <a:gd name="T8" fmla="*/ 1417 w 1417"/>
              <a:gd name="T9" fmla="*/ 0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17" h="1441">
                <a:moveTo>
                  <a:pt x="141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41"/>
                  <a:pt x="0" y="1441"/>
                  <a:pt x="0" y="1441"/>
                </a:cubicBezTo>
                <a:cubicBezTo>
                  <a:pt x="0" y="1441"/>
                  <a:pt x="599" y="1441"/>
                  <a:pt x="598" y="1441"/>
                </a:cubicBezTo>
                <a:cubicBezTo>
                  <a:pt x="1259" y="419"/>
                  <a:pt x="1417" y="0"/>
                  <a:pt x="1417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50800" algn="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2627784" y="4086000"/>
            <a:ext cx="6192366" cy="888700"/>
          </a:xfrm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  <p:txBody>
          <a:bodyPr lIns="0" tIns="0" rIns="0" bIns="0" anchor="b" anchorCtr="0">
            <a:noAutofit/>
          </a:bodyPr>
          <a:lstStyle>
            <a:lvl1pPr marL="324000" indent="0">
              <a:buNone/>
              <a:defRPr sz="2000" b="1" cap="all" baseline="0">
                <a:solidFill>
                  <a:schemeClr val="accent1"/>
                </a:solidFill>
              </a:defRPr>
            </a:lvl1pPr>
            <a:lvl2pPr marL="0" indent="180975">
              <a:lnSpc>
                <a:spcPts val="1200"/>
              </a:lnSpc>
              <a:spcAft>
                <a:spcPts val="1200"/>
              </a:spcAft>
              <a:buNone/>
              <a:defRPr sz="100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None/>
              <a:defRPr sz="10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</a:t>
            </a:r>
            <a:r>
              <a:rPr lang="en-US" err="1"/>
              <a:t>SUBtitle</a:t>
            </a:r>
            <a:r>
              <a:rPr lang="en-US"/>
              <a:t>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0" y="1248868"/>
            <a:ext cx="4680150" cy="2500084"/>
          </a:xfrm>
          <a:ln>
            <a:noFill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  <p:txBody>
          <a:bodyPr lIns="0" tIns="0" rIns="0" bIns="0">
            <a:noAutofit/>
          </a:bodyPr>
          <a:lstStyle>
            <a:lvl1pPr marL="0" indent="522000">
              <a:lnSpc>
                <a:spcPts val="3500"/>
              </a:lnSpc>
              <a:buNone/>
              <a:defRPr sz="3200" b="1" i="1">
                <a:solidFill>
                  <a:schemeClr val="bg1"/>
                </a:solidFill>
              </a:defRPr>
            </a:lvl1pPr>
            <a:lvl2pPr marL="288000" indent="0">
              <a:lnSpc>
                <a:spcPts val="3500"/>
              </a:lnSpc>
              <a:buNone/>
              <a:defRPr sz="3200" b="1" i="1">
                <a:solidFill>
                  <a:schemeClr val="bg1"/>
                </a:solidFill>
              </a:defRPr>
            </a:lvl2pPr>
            <a:lvl3pPr marL="539750" indent="-539750">
              <a:lnSpc>
                <a:spcPts val="3500"/>
              </a:lnSpc>
              <a:buNone/>
              <a:defRPr sz="3200" b="1" i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here to edit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9493AF-7F18-4B8F-AD06-104E93F453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75506"/>
            <a:ext cx="4114133" cy="1368152"/>
          </a:xfrm>
        </p:spPr>
        <p:txBody>
          <a:bodyPr anchor="b">
            <a:noAutofit/>
          </a:bodyPr>
          <a:lstStyle>
            <a:lvl1pPr algn="r" defTabSz="108000">
              <a:lnSpc>
                <a:spcPts val="3500"/>
              </a:lnSpc>
              <a:defRPr sz="3200" i="1"/>
            </a:lvl1pPr>
          </a:lstStyle>
          <a:p>
            <a:r>
              <a:rPr lang="en-US"/>
              <a:t>Add title, 2-3 lines			</a:t>
            </a:r>
            <a:endParaRPr lang="nl-NL"/>
          </a:p>
        </p:txBody>
      </p:sp>
      <p:pic>
        <p:nvPicPr>
          <p:cNvPr id="4" name="corpLogo">
            <a:extLst>
              <a:ext uri="{FF2B5EF4-FFF2-40B4-BE49-F238E27FC236}">
                <a16:creationId xmlns:a16="http://schemas.microsoft.com/office/drawing/2014/main" id="{A14F2861-D0A7-49C6-A164-7E118E454FC1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" y="4118401"/>
            <a:ext cx="19476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19285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nfopic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corpBackground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4" y="-5648"/>
            <a:ext cx="9144000" cy="5146766"/>
          </a:xfrm>
          <a:prstGeom prst="rect">
            <a:avLst/>
          </a:prstGeom>
        </p:spPr>
      </p:pic>
      <p:sp>
        <p:nvSpPr>
          <p:cNvPr id="11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1589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0" y="1476000"/>
            <a:ext cx="6930000" cy="407094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34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0" y="1990800"/>
            <a:ext cx="4986000" cy="54031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ts val="2400"/>
              </a:lnSpc>
              <a:buNone/>
              <a:defRPr sz="1800" i="1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10000" y="2609244"/>
            <a:ext cx="2397464" cy="394554"/>
          </a:xfrm>
        </p:spPr>
        <p:txBody>
          <a:bodyPr lIns="0" rIns="0">
            <a:noAutofit/>
          </a:bodyPr>
          <a:lstStyle>
            <a:lvl1pPr marL="0" indent="0">
              <a:lnSpc>
                <a:spcPts val="1700"/>
              </a:lnSpc>
              <a:buFontTx/>
              <a:buNone/>
              <a:defRPr sz="13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5"/>
          <p:cNvSpPr>
            <a:spLocks noChangeArrowheads="1"/>
          </p:cNvSpPr>
          <p:nvPr userDrawn="1"/>
        </p:nvSpPr>
        <p:spPr bwMode="auto">
          <a:xfrm>
            <a:off x="1589" y="0"/>
            <a:ext cx="9140825" cy="5141118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corpLogo">
            <a:extLst>
              <a:ext uri="{FF2B5EF4-FFF2-40B4-BE49-F238E27FC236}">
                <a16:creationId xmlns:a16="http://schemas.microsoft.com/office/drawing/2014/main" id="{848EF4EA-04DA-44CB-9756-4F4069ABC79B}"/>
              </a:ext>
            </a:extLst>
          </p:cNvPr>
          <p:cNvPicPr>
            <a:picLocks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324000"/>
            <a:ext cx="19476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17863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rpBackgroun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67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0" y="1476000"/>
            <a:ext cx="6930000" cy="407094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34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0" y="1990800"/>
            <a:ext cx="4986000" cy="54031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ts val="2400"/>
              </a:lnSpc>
              <a:buNone/>
              <a:defRPr sz="1800" i="1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10000" y="2610000"/>
            <a:ext cx="2397464" cy="394554"/>
          </a:xfrm>
        </p:spPr>
        <p:txBody>
          <a:bodyPr lIns="0" rIns="0">
            <a:noAutofit/>
          </a:bodyPr>
          <a:lstStyle>
            <a:lvl1pPr marL="0" indent="0">
              <a:lnSpc>
                <a:spcPts val="1700"/>
              </a:lnSpc>
              <a:buFontTx/>
              <a:buNone/>
              <a:defRPr sz="13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corpLogo">
            <a:extLst>
              <a:ext uri="{FF2B5EF4-FFF2-40B4-BE49-F238E27FC236}">
                <a16:creationId xmlns:a16="http://schemas.microsoft.com/office/drawing/2014/main" id="{3C005546-82DC-4F8A-A5A1-7DD8D48C5F4A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324000"/>
            <a:ext cx="19476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09377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lIns="0" tIns="46800" rIns="0" bIns="46800" anchor="ctr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891412"/>
            <a:ext cx="8172566" cy="3780000"/>
          </a:xfrm>
        </p:spPr>
        <p:txBody>
          <a:bodyPr lIns="0" tIns="0" rIns="0" bIns="0">
            <a:norm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n"/>
              <a:defRPr sz="16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671601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220974"/>
            <a:ext cx="8172000" cy="3459527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815778"/>
            <a:ext cx="8174779" cy="3241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480"/>
              </a:lnSpc>
              <a:buNone/>
              <a:defRPr sz="2400" i="1"/>
            </a:lvl1pPr>
          </a:lstStyle>
          <a:p>
            <a:pPr lvl="0"/>
            <a:r>
              <a:rPr lang="en-GB"/>
              <a:t>Second Line</a:t>
            </a:r>
          </a:p>
        </p:txBody>
      </p:sp>
    </p:spTree>
    <p:extLst>
      <p:ext uri="{BB962C8B-B14F-4D97-AF65-F5344CB8AC3E}">
        <p14:creationId xmlns:p14="http://schemas.microsoft.com/office/powerpoint/2010/main" val="371379428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lIns="0" tIns="0" rIns="0" bIns="0" anchor="ctr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960000" cy="3789089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sz="half" idx="13"/>
          </p:nvPr>
        </p:nvSpPr>
        <p:spPr>
          <a:xfrm>
            <a:off x="4679999" y="902031"/>
            <a:ext cx="3960000" cy="3789089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155242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76154" y="891412"/>
            <a:ext cx="3960000" cy="3780000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9" name="infopic" descr="PPT How to change photo example 2018.jpg">
            <a:extLst>
              <a:ext uri="{FF2B5EF4-FFF2-40B4-BE49-F238E27FC236}">
                <a16:creationId xmlns:a16="http://schemas.microsoft.com/office/drawing/2014/main" id="{346B6124-A723-4182-8A53-7A57DFD3D0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6" t="17517" r="2751" b="1311"/>
          <a:stretch/>
        </p:blipFill>
        <p:spPr>
          <a:xfrm>
            <a:off x="4630423" y="891885"/>
            <a:ext cx="3974025" cy="37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6249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Uneq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240000" cy="3784278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960049" y="896956"/>
            <a:ext cx="4679950" cy="3778734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886320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Media Placeholder 4"/>
          <p:cNvSpPr>
            <a:spLocks noGrp="1"/>
          </p:cNvSpPr>
          <p:nvPr>
            <p:ph type="media" sz="quarter" idx="11"/>
          </p:nvPr>
        </p:nvSpPr>
        <p:spPr>
          <a:xfrm>
            <a:off x="468314" y="842162"/>
            <a:ext cx="8181975" cy="3828718"/>
          </a:xfrm>
        </p:spPr>
        <p:txBody>
          <a:bodyPr/>
          <a:lstStyle>
            <a:lvl1pPr>
              <a:buClr>
                <a:schemeClr val="bg2"/>
              </a:buClr>
              <a:defRPr/>
            </a:lvl1pPr>
          </a:lstStyle>
          <a:p>
            <a:r>
              <a:rPr lang="en-US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2632609422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fopic">
            <a:extLst>
              <a:ext uri="{FF2B5EF4-FFF2-40B4-BE49-F238E27FC236}">
                <a16:creationId xmlns:a16="http://schemas.microsoft.com/office/drawing/2014/main" id="{B699666E-1822-43A5-97F4-F68E38C2DB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corpBackground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" y="0"/>
            <a:ext cx="9144000" cy="5146766"/>
          </a:xfrm>
          <a:prstGeom prst="rect">
            <a:avLst/>
          </a:prstGeom>
        </p:spPr>
      </p:pic>
      <p:sp>
        <p:nvSpPr>
          <p:cNvPr id="11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1589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0" y="1408021"/>
            <a:ext cx="7128792" cy="407094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34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0" y="1923176"/>
            <a:ext cx="5204952" cy="54031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ts val="2400"/>
              </a:lnSpc>
              <a:buNone/>
              <a:defRPr sz="1800" i="1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10000" y="2609244"/>
            <a:ext cx="2397464" cy="394554"/>
          </a:xfrm>
        </p:spPr>
        <p:txBody>
          <a:bodyPr lIns="0" rIns="0">
            <a:noAutofit/>
          </a:bodyPr>
          <a:lstStyle>
            <a:lvl1pPr marL="0" indent="0">
              <a:lnSpc>
                <a:spcPts val="1700"/>
              </a:lnSpc>
              <a:buFontTx/>
              <a:buNone/>
              <a:defRPr sz="13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5"/>
          <p:cNvSpPr>
            <a:spLocks noChangeArrowheads="1"/>
          </p:cNvSpPr>
          <p:nvPr userDrawn="1"/>
        </p:nvSpPr>
        <p:spPr bwMode="auto">
          <a:xfrm>
            <a:off x="1589" y="0"/>
            <a:ext cx="9140825" cy="5141118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264841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buClr>
                <a:schemeClr val="bg2"/>
              </a:buCl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68000" y="896788"/>
            <a:ext cx="8171999" cy="2031325"/>
          </a:xfrm>
        </p:spPr>
        <p:txBody>
          <a:bodyPr wrap="square" lIns="0" tIns="0" rIns="0" bIns="0" anchor="ctr">
            <a:spAutoFit/>
          </a:bodyPr>
          <a:lstStyle>
            <a:lvl1pPr>
              <a:defRPr sz="2000"/>
            </a:lvl1pPr>
          </a:lstStyle>
          <a:p>
            <a:r>
              <a:rPr lang="en-GB" b="0"/>
              <a:t>We look forward to working with you. </a:t>
            </a:r>
            <a:br>
              <a:rPr lang="en-GB" b="0"/>
            </a:br>
            <a:br>
              <a:rPr lang="en-GB" b="0"/>
            </a:br>
            <a:r>
              <a:rPr lang="en-GB" b="0"/>
              <a:t>For more information visit our website</a:t>
            </a:r>
            <a:br>
              <a:rPr lang="en-GB" b="0"/>
            </a:br>
            <a:r>
              <a:rPr lang="en-GB" b="0"/>
              <a:t>royalhaskoningdhv.com</a:t>
            </a:r>
            <a:br>
              <a:rPr lang="en-GB" b="0"/>
            </a:br>
            <a:br>
              <a:rPr lang="en-GB" b="0"/>
            </a:br>
            <a:r>
              <a:rPr lang="en-GB" sz="2000" b="0"/>
              <a:t>Contact: marcom@rhdhv.com</a:t>
            </a:r>
            <a:br>
              <a:rPr lang="en-GB"/>
            </a:b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43608" y="2949967"/>
            <a:ext cx="3024336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GB" sz="1200">
                <a:solidFill>
                  <a:srgbClr val="00577E"/>
                </a:solidFill>
                <a:latin typeface="Arial"/>
                <a:cs typeface="Arial"/>
              </a:rPr>
              <a:t>linkedin.com/company/royal-</a:t>
            </a:r>
            <a:r>
              <a:rPr lang="en-GB" sz="1200" err="1">
                <a:solidFill>
                  <a:srgbClr val="00577E"/>
                </a:solidFill>
                <a:latin typeface="Arial"/>
                <a:cs typeface="Arial"/>
              </a:rPr>
              <a:t>haskoningdhv</a:t>
            </a:r>
            <a:endParaRPr lang="en-GB" sz="1200">
              <a:solidFill>
                <a:srgbClr val="00577E"/>
              </a:solidFill>
              <a:latin typeface="Arial"/>
              <a:cs typeface="Arial"/>
            </a:endParaRPr>
          </a:p>
          <a:p>
            <a:pPr>
              <a:lnSpc>
                <a:spcPct val="300000"/>
              </a:lnSpc>
            </a:pPr>
            <a:r>
              <a:rPr lang="en-GB" sz="1200">
                <a:solidFill>
                  <a:srgbClr val="00577E"/>
                </a:solidFill>
                <a:latin typeface="Arial"/>
                <a:cs typeface="Arial"/>
              </a:rPr>
              <a:t>@RHDHV</a:t>
            </a:r>
          </a:p>
          <a:p>
            <a:pPr>
              <a:lnSpc>
                <a:spcPct val="300000"/>
              </a:lnSpc>
            </a:pPr>
            <a:r>
              <a:rPr lang="en-GB" sz="1200">
                <a:solidFill>
                  <a:srgbClr val="00577E"/>
                </a:solidFill>
                <a:latin typeface="Arial"/>
                <a:cs typeface="Arial"/>
              </a:rPr>
              <a:t>facebook.com/</a:t>
            </a:r>
            <a:r>
              <a:rPr lang="en-GB" sz="1200" err="1">
                <a:solidFill>
                  <a:srgbClr val="00577E"/>
                </a:solidFill>
                <a:latin typeface="Arial"/>
                <a:cs typeface="Arial"/>
              </a:rPr>
              <a:t>RoyalHaskoningDHV</a:t>
            </a:r>
            <a:endParaRPr lang="en-US" sz="1200">
              <a:solidFill>
                <a:srgbClr val="00577E"/>
              </a:solidFill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8"/>
          <a:stretch/>
        </p:blipFill>
        <p:spPr>
          <a:xfrm>
            <a:off x="468314" y="3160463"/>
            <a:ext cx="321310" cy="139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274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242005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59193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70"/>
          <a:stretch/>
        </p:blipFill>
        <p:spPr>
          <a:xfrm>
            <a:off x="2901" y="3812400"/>
            <a:ext cx="9138198" cy="1332000"/>
          </a:xfrm>
          <a:prstGeom prst="rect">
            <a:avLst/>
          </a:prstGeom>
        </p:spPr>
      </p:pic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71999" cy="410788"/>
          </a:xfrm>
          <a:prstGeom prst="rect">
            <a:avLst/>
          </a:prstGeom>
        </p:spPr>
        <p:txBody>
          <a:bodyPr vert="horz" lIns="0" tIns="45720" rIns="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468000" y="4138649"/>
            <a:ext cx="8172566" cy="5943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67544" y="4831200"/>
            <a:ext cx="180000" cy="13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infopic" descr="PPT How to change photo example 2018.jpg">
            <a:extLst>
              <a:ext uri="{FF2B5EF4-FFF2-40B4-BE49-F238E27FC236}">
                <a16:creationId xmlns:a16="http://schemas.microsoft.com/office/drawing/2014/main" id="{9BA76921-EF1B-4E90-B82D-82A16A3D55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81" b="8631"/>
          <a:stretch/>
        </p:blipFill>
        <p:spPr>
          <a:xfrm>
            <a:off x="12052" y="879562"/>
            <a:ext cx="9144000" cy="294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641317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fopic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004000" y="3564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US"/>
              <a:t>This is a picture and caption slide example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44727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fopic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004000" y="37071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US"/>
              <a:t>This is a picture and caption slide example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830141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fopic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36593" y="37071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US"/>
              <a:t>This is a picture and caption slide example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272375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fopic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36593" y="356400"/>
            <a:ext cx="3600000" cy="108000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en-US"/>
              <a:t>This is a picture and caption slide example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555178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8000" y="351163"/>
            <a:ext cx="8163019" cy="41078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00" y="891412"/>
            <a:ext cx="8172566" cy="37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544" y="4831200"/>
            <a:ext cx="180000" cy="135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ooter"/>
          <p:cNvSpPr txBox="1"/>
          <p:nvPr/>
        </p:nvSpPr>
        <p:spPr>
          <a:xfrm>
            <a:off x="720000" y="4831200"/>
            <a:ext cx="4320000" cy="135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900">
                <a:solidFill>
                  <a:srgbClr val="00577E"/>
                </a:solidFill>
                <a:latin typeface="Arial" pitchFamily="34" charset="0"/>
                <a:cs typeface="Arial" pitchFamily="34" charset="0"/>
              </a:rPr>
              <a:t>16 september 2022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" y="0"/>
            <a:ext cx="9143686" cy="182874"/>
          </a:xfrm>
          <a:prstGeom prst="rect">
            <a:avLst/>
          </a:prstGeom>
        </p:spPr>
      </p:pic>
      <p:pic>
        <p:nvPicPr>
          <p:cNvPr id="8" name="Logo">
            <a:extLst>
              <a:ext uri="{FF2B5EF4-FFF2-40B4-BE49-F238E27FC236}">
                <a16:creationId xmlns:a16="http://schemas.microsoft.com/office/drawing/2014/main" id="{4126CE45-8A36-41D3-AF66-1DF2C79EF5A4}"/>
              </a:ext>
            </a:extLst>
          </p:cNvPr>
          <p:cNvPicPr>
            <a:picLocks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401" y="4842001"/>
            <a:ext cx="13896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8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665" r:id="rId2"/>
    <p:sldLayoutId id="2147483698" r:id="rId3"/>
    <p:sldLayoutId id="2147483650" r:id="rId4"/>
    <p:sldLayoutId id="2147483674" r:id="rId5"/>
    <p:sldLayoutId id="2147483672" r:id="rId6"/>
    <p:sldLayoutId id="2147483697" r:id="rId7"/>
    <p:sldLayoutId id="2147483664" r:id="rId8"/>
    <p:sldLayoutId id="2147483712" r:id="rId9"/>
    <p:sldLayoutId id="2147483721" r:id="rId10"/>
    <p:sldLayoutId id="2147483715" r:id="rId11"/>
    <p:sldLayoutId id="2147483713" r:id="rId12"/>
    <p:sldLayoutId id="2147483714" r:id="rId13"/>
    <p:sldLayoutId id="2147483716" r:id="rId14"/>
    <p:sldLayoutId id="2147483717" r:id="rId15"/>
    <p:sldLayoutId id="2147483718" r:id="rId16"/>
    <p:sldLayoutId id="2147483719" r:id="rId17"/>
    <p:sldLayoutId id="2147483720" r:id="rId18"/>
  </p:sldLayoutIdLst>
  <p:transition spd="slow"/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00577E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70000" indent="-270000" algn="l" defTabSz="914400" rtl="0" eaLnBrk="1" latinLnBrk="0" hangingPunct="1">
        <a:spcBef>
          <a:spcPts val="0"/>
        </a:spcBef>
        <a:buClr>
          <a:schemeClr val="bg2"/>
        </a:buClr>
        <a:buSzPct val="8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1pPr>
      <a:lvl2pPr marL="54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2pPr>
      <a:lvl3pPr marL="81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3pPr>
      <a:lvl4pPr marL="108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4pPr>
      <a:lvl5pPr marL="135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sight.corporateroot.net/projects-knowledge-and-expertise/digital-ways-of-working/kes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riefbuilder.com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F26D2-D8B4-46A1-A39F-58F9389443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Workshop KES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2D7DC-8C77-42BC-A080-5A3F217AF4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>
                <a:latin typeface="Arial"/>
                <a:cs typeface="Arial"/>
              </a:rPr>
              <a:t>Save time </a:t>
            </a:r>
            <a:r>
              <a:rPr lang="nl-NL" err="1">
                <a:latin typeface="Arial"/>
                <a:cs typeface="Arial"/>
              </a:rPr>
              <a:t>for</a:t>
            </a:r>
            <a:r>
              <a:rPr lang="nl-NL">
                <a:latin typeface="Arial"/>
                <a:cs typeface="Arial"/>
              </a:rPr>
              <a:t> </a:t>
            </a:r>
            <a:r>
              <a:rPr lang="nl-NL" err="1">
                <a:latin typeface="Arial"/>
                <a:cs typeface="Arial"/>
              </a:rPr>
              <a:t>writing</a:t>
            </a:r>
            <a:r>
              <a:rPr lang="nl-NL">
                <a:latin typeface="Arial"/>
                <a:cs typeface="Arial"/>
              </a:rPr>
              <a:t> a </a:t>
            </a:r>
            <a:r>
              <a:rPr lang="nl-NL" err="1">
                <a:latin typeface="Arial"/>
                <a:cs typeface="Arial"/>
              </a:rPr>
              <a:t>nice</a:t>
            </a:r>
            <a:r>
              <a:rPr lang="nl-NL">
                <a:latin typeface="Arial"/>
                <a:cs typeface="Arial"/>
              </a:rPr>
              <a:t> report!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27929-98BA-4A35-AB92-DF297CB388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0000" y="2610000"/>
            <a:ext cx="2921000" cy="394554"/>
          </a:xfrm>
        </p:spPr>
        <p:txBody>
          <a:bodyPr vert="horz" lIns="0" tIns="45720" rIns="0" bIns="45720" rtlCol="0" anchor="t">
            <a:noAutofit/>
          </a:bodyPr>
          <a:lstStyle/>
          <a:p>
            <a:endParaRPr lang="nl-NL"/>
          </a:p>
          <a:p>
            <a:r>
              <a:rPr lang="nl-NL" b="1" dirty="0" err="1">
                <a:latin typeface="Arial"/>
                <a:cs typeface="Arial"/>
              </a:rPr>
              <a:t>Internal</a:t>
            </a:r>
            <a:r>
              <a:rPr lang="nl-NL" b="1" dirty="0">
                <a:latin typeface="Arial"/>
                <a:cs typeface="Arial"/>
              </a:rPr>
              <a:t> </a:t>
            </a:r>
            <a:r>
              <a:rPr lang="nl-NL" b="1" dirty="0" err="1">
                <a:latin typeface="Arial"/>
                <a:cs typeface="Arial"/>
              </a:rPr>
              <a:t>use</a:t>
            </a:r>
            <a:r>
              <a:rPr lang="nl-NL" b="1" dirty="0">
                <a:latin typeface="Arial"/>
                <a:cs typeface="Arial"/>
              </a:rPr>
              <a:t> </a:t>
            </a:r>
            <a:r>
              <a:rPr lang="nl-NL" b="1" dirty="0" err="1">
                <a:latin typeface="Arial"/>
                <a:cs typeface="Arial"/>
              </a:rPr>
              <a:t>only</a:t>
            </a:r>
            <a:endParaRPr lang="nl-NL" b="1" dirty="0">
              <a:latin typeface="Arial"/>
              <a:cs typeface="Arial"/>
            </a:endParaRPr>
          </a:p>
          <a:p>
            <a:r>
              <a:rPr lang="nl-NL" dirty="0">
                <a:latin typeface="Arial"/>
                <a:cs typeface="Arial"/>
              </a:rPr>
              <a:t>Dennis van Kan en Anouk Hick</a:t>
            </a:r>
          </a:p>
          <a:p>
            <a:r>
              <a:rPr lang="nl-NL" dirty="0">
                <a:latin typeface="Arial"/>
                <a:cs typeface="Arial"/>
              </a:rPr>
              <a:t>6 september 2022</a:t>
            </a:r>
          </a:p>
        </p:txBody>
      </p:sp>
    </p:spTree>
    <p:extLst>
      <p:ext uri="{BB962C8B-B14F-4D97-AF65-F5344CB8AC3E}">
        <p14:creationId xmlns:p14="http://schemas.microsoft.com/office/powerpoint/2010/main" val="2296239845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Workshop KES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GB"/>
              <a:t>What is KES? </a:t>
            </a:r>
          </a:p>
          <a:p>
            <a:r>
              <a:rPr lang="en-GB">
                <a:latin typeface="Arial"/>
                <a:cs typeface="Arial"/>
              </a:rPr>
              <a:t>Introduction to KES</a:t>
            </a:r>
          </a:p>
          <a:p>
            <a:endParaRPr lang="en-GB"/>
          </a:p>
          <a:p>
            <a:pPr marL="0" indent="0">
              <a:buNone/>
            </a:pPr>
            <a:endParaRPr lang="en-GB"/>
          </a:p>
          <a:p>
            <a:r>
              <a:rPr lang="en-GB">
                <a:latin typeface="Arial"/>
                <a:cs typeface="Arial"/>
                <a:hlinkClick r:id="rId3"/>
              </a:rPr>
              <a:t>Royal HaskoningDHV Insight - Kes (corporateroot.net)</a:t>
            </a:r>
            <a:endParaRPr lang="en-GB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990833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992E4-ABFA-42C5-9FC0-EB9336DCE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err="1">
                <a:latin typeface="Arial"/>
                <a:cs typeface="Arial"/>
              </a:rPr>
              <a:t>What</a:t>
            </a:r>
            <a:r>
              <a:rPr lang="nl-NL">
                <a:latin typeface="Arial"/>
                <a:cs typeface="Arial"/>
              </a:rPr>
              <a:t> is KES?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97A99-197F-4EA8-95A2-F93F92AE6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91412"/>
            <a:ext cx="3480481" cy="3780000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l-NL">
                <a:latin typeface="Arial"/>
                <a:cs typeface="Arial"/>
              </a:rPr>
              <a:t>KES: Knowledge Expert System</a:t>
            </a:r>
          </a:p>
          <a:p>
            <a:r>
              <a:rPr lang="nl-NL">
                <a:latin typeface="Arial"/>
                <a:cs typeface="Arial"/>
              </a:rPr>
              <a:t>KES </a:t>
            </a:r>
            <a:r>
              <a:rPr lang="nl-NL" err="1">
                <a:latin typeface="Arial"/>
                <a:cs typeface="Arial"/>
              </a:rPr>
              <a:t>functions</a:t>
            </a:r>
            <a:r>
              <a:rPr lang="nl-NL">
                <a:latin typeface="Arial"/>
                <a:cs typeface="Arial"/>
              </a:rPr>
              <a:t>:</a:t>
            </a:r>
          </a:p>
          <a:p>
            <a:pPr marL="539750" lvl="1" indent="-269875"/>
            <a:r>
              <a:rPr lang="nl-NL" err="1">
                <a:latin typeface="Arial"/>
                <a:cs typeface="Arial"/>
              </a:rPr>
              <a:t>Captures</a:t>
            </a:r>
            <a:r>
              <a:rPr lang="nl-NL">
                <a:latin typeface="Arial"/>
                <a:cs typeface="Arial"/>
              </a:rPr>
              <a:t> domain </a:t>
            </a:r>
            <a:r>
              <a:rPr lang="nl-NL" err="1">
                <a:latin typeface="Arial"/>
                <a:cs typeface="Arial"/>
              </a:rPr>
              <a:t>knowledge</a:t>
            </a:r>
          </a:p>
          <a:p>
            <a:pPr marL="539750" lvl="1" indent="-269875"/>
            <a:r>
              <a:rPr lang="nl-NL" err="1">
                <a:latin typeface="Arial"/>
                <a:cs typeface="Arial"/>
              </a:rPr>
              <a:t>Standardizes</a:t>
            </a:r>
            <a:r>
              <a:rPr lang="nl-NL">
                <a:latin typeface="Arial"/>
                <a:cs typeface="Arial"/>
              </a:rPr>
              <a:t> domain </a:t>
            </a:r>
            <a:r>
              <a:rPr lang="nl-NL" err="1">
                <a:latin typeface="Arial"/>
                <a:cs typeface="Arial"/>
              </a:rPr>
              <a:t>knowledge</a:t>
            </a:r>
          </a:p>
          <a:p>
            <a:pPr marL="539750" lvl="1" indent="-269875"/>
            <a:r>
              <a:rPr lang="nl-NL" err="1">
                <a:latin typeface="Arial"/>
                <a:cs typeface="Arial"/>
              </a:rPr>
              <a:t>Automates</a:t>
            </a:r>
            <a:r>
              <a:rPr lang="nl-NL">
                <a:latin typeface="Arial"/>
                <a:cs typeface="Arial"/>
              </a:rPr>
              <a:t> domain </a:t>
            </a:r>
            <a:r>
              <a:rPr lang="nl-NL" err="1">
                <a:latin typeface="Arial"/>
                <a:cs typeface="Arial"/>
              </a:rPr>
              <a:t>knowledge</a:t>
            </a:r>
            <a:endParaRPr lang="nl-NL">
              <a:latin typeface="Arial"/>
              <a:cs typeface="Arial"/>
            </a:endParaRPr>
          </a:p>
          <a:p>
            <a:endParaRPr lang="nl-NL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B0A82-E7A6-4D23-9525-4523DB84D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3</a:t>
            </a:fld>
            <a:endParaRPr lang="en-GB"/>
          </a:p>
        </p:txBody>
      </p:sp>
      <p:grpSp>
        <p:nvGrpSpPr>
          <p:cNvPr id="5" name="Google Shape;58;p13">
            <a:extLst>
              <a:ext uri="{FF2B5EF4-FFF2-40B4-BE49-F238E27FC236}">
                <a16:creationId xmlns:a16="http://schemas.microsoft.com/office/drawing/2014/main" id="{33FE6D65-1A4A-4F9E-9634-65318C346869}"/>
              </a:ext>
            </a:extLst>
          </p:cNvPr>
          <p:cNvGrpSpPr/>
          <p:nvPr/>
        </p:nvGrpSpPr>
        <p:grpSpPr>
          <a:xfrm>
            <a:off x="4058061" y="987574"/>
            <a:ext cx="4547943" cy="3557090"/>
            <a:chOff x="3829547" y="827537"/>
            <a:chExt cx="4940905" cy="3758084"/>
          </a:xfrm>
        </p:grpSpPr>
        <p:grpSp>
          <p:nvGrpSpPr>
            <p:cNvPr id="6" name="Google Shape;59;p13">
              <a:extLst>
                <a:ext uri="{FF2B5EF4-FFF2-40B4-BE49-F238E27FC236}">
                  <a16:creationId xmlns:a16="http://schemas.microsoft.com/office/drawing/2014/main" id="{297B1ABF-0876-4F83-98B7-42E83C4EEF87}"/>
                </a:ext>
              </a:extLst>
            </p:cNvPr>
            <p:cNvGrpSpPr/>
            <p:nvPr/>
          </p:nvGrpSpPr>
          <p:grpSpPr>
            <a:xfrm>
              <a:off x="3829547" y="827537"/>
              <a:ext cx="4940905" cy="3758084"/>
              <a:chOff x="879952" y="827540"/>
              <a:chExt cx="4060907" cy="3088752"/>
            </a:xfrm>
          </p:grpSpPr>
          <p:pic>
            <p:nvPicPr>
              <p:cNvPr id="8" name="Google Shape;60;p13">
                <a:extLst>
                  <a:ext uri="{FF2B5EF4-FFF2-40B4-BE49-F238E27FC236}">
                    <a16:creationId xmlns:a16="http://schemas.microsoft.com/office/drawing/2014/main" id="{C61DAC1E-F448-486C-AD76-083E23954001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880075" y="2488459"/>
                <a:ext cx="185383" cy="18538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" name="Google Shape;61;p13">
                <a:extLst>
                  <a:ext uri="{FF2B5EF4-FFF2-40B4-BE49-F238E27FC236}">
                    <a16:creationId xmlns:a16="http://schemas.microsoft.com/office/drawing/2014/main" id="{95EA958B-D620-4FDC-8F7D-69EB1D5BA780}"/>
                  </a:ext>
                </a:extLst>
              </p:cNvPr>
              <p:cNvGrpSpPr/>
              <p:nvPr/>
            </p:nvGrpSpPr>
            <p:grpSpPr>
              <a:xfrm>
                <a:off x="879952" y="827540"/>
                <a:ext cx="4060907" cy="3088752"/>
                <a:chOff x="3422350" y="731675"/>
                <a:chExt cx="4831537" cy="3674898"/>
              </a:xfrm>
            </p:grpSpPr>
            <p:sp>
              <p:nvSpPr>
                <p:cNvPr id="10" name="Google Shape;62;p13">
                  <a:extLst>
                    <a:ext uri="{FF2B5EF4-FFF2-40B4-BE49-F238E27FC236}">
                      <a16:creationId xmlns:a16="http://schemas.microsoft.com/office/drawing/2014/main" id="{4FA032DA-7CA2-4016-A45A-0AA31385D053}"/>
                    </a:ext>
                  </a:extLst>
                </p:cNvPr>
                <p:cNvSpPr/>
                <p:nvPr/>
              </p:nvSpPr>
              <p:spPr>
                <a:xfrm>
                  <a:off x="5352325" y="4031650"/>
                  <a:ext cx="958800" cy="255300"/>
                </a:xfrm>
                <a:prstGeom prst="rect">
                  <a:avLst/>
                </a:pr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" name="Google Shape;63;p13">
                  <a:extLst>
                    <a:ext uri="{FF2B5EF4-FFF2-40B4-BE49-F238E27FC236}">
                      <a16:creationId xmlns:a16="http://schemas.microsoft.com/office/drawing/2014/main" id="{B532C9EE-C3BB-4E35-B6BF-0FD0BC139F7E}"/>
                    </a:ext>
                  </a:extLst>
                </p:cNvPr>
                <p:cNvSpPr/>
                <p:nvPr/>
              </p:nvSpPr>
              <p:spPr>
                <a:xfrm flipH="1">
                  <a:off x="6230475" y="3891500"/>
                  <a:ext cx="399775" cy="489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91" h="18395" extrusionOk="0">
                      <a:moveTo>
                        <a:pt x="1325" y="15800"/>
                      </a:moveTo>
                      <a:cubicBezTo>
                        <a:pt x="2082" y="15098"/>
                        <a:pt x="4341" y="13522"/>
                        <a:pt x="5354" y="12612"/>
                      </a:cubicBezTo>
                      <a:cubicBezTo>
                        <a:pt x="6368" y="11702"/>
                        <a:pt x="6856" y="11031"/>
                        <a:pt x="7406" y="10341"/>
                      </a:cubicBezTo>
                      <a:cubicBezTo>
                        <a:pt x="7956" y="9651"/>
                        <a:pt x="8176" y="9340"/>
                        <a:pt x="8652" y="8473"/>
                      </a:cubicBezTo>
                      <a:cubicBezTo>
                        <a:pt x="9128" y="7606"/>
                        <a:pt x="9849" y="6220"/>
                        <a:pt x="10264" y="5139"/>
                      </a:cubicBezTo>
                      <a:cubicBezTo>
                        <a:pt x="10679" y="4058"/>
                        <a:pt x="10948" y="2702"/>
                        <a:pt x="11143" y="1988"/>
                      </a:cubicBezTo>
                      <a:cubicBezTo>
                        <a:pt x="11338" y="1274"/>
                        <a:pt x="11241" y="1067"/>
                        <a:pt x="11436" y="853"/>
                      </a:cubicBezTo>
                      <a:cubicBezTo>
                        <a:pt x="11631" y="639"/>
                        <a:pt x="11558" y="-845"/>
                        <a:pt x="12315" y="706"/>
                      </a:cubicBezTo>
                      <a:cubicBezTo>
                        <a:pt x="13072" y="2257"/>
                        <a:pt x="16162" y="7838"/>
                        <a:pt x="15979" y="10158"/>
                      </a:cubicBezTo>
                      <a:cubicBezTo>
                        <a:pt x="15796" y="12478"/>
                        <a:pt x="13756" y="13577"/>
                        <a:pt x="11216" y="14627"/>
                      </a:cubicBezTo>
                      <a:cubicBezTo>
                        <a:pt x="8676" y="15677"/>
                        <a:pt x="2461" y="15836"/>
                        <a:pt x="739" y="16459"/>
                      </a:cubicBezTo>
                      <a:cubicBezTo>
                        <a:pt x="-983" y="17082"/>
                        <a:pt x="873" y="18303"/>
                        <a:pt x="885" y="18364"/>
                      </a:cubicBezTo>
                      <a:cubicBezTo>
                        <a:pt x="897" y="18425"/>
                        <a:pt x="739" y="17252"/>
                        <a:pt x="812" y="16825"/>
                      </a:cubicBezTo>
                      <a:cubicBezTo>
                        <a:pt x="885" y="16398"/>
                        <a:pt x="568" y="16502"/>
                        <a:pt x="1325" y="15800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</p:sp>
            <p:sp>
              <p:nvSpPr>
                <p:cNvPr id="12" name="Google Shape;64;p13">
                  <a:extLst>
                    <a:ext uri="{FF2B5EF4-FFF2-40B4-BE49-F238E27FC236}">
                      <a16:creationId xmlns:a16="http://schemas.microsoft.com/office/drawing/2014/main" id="{BFF1C09B-3670-410D-88E0-D35CEDD4B0DE}"/>
                    </a:ext>
                  </a:extLst>
                </p:cNvPr>
                <p:cNvSpPr/>
                <p:nvPr/>
              </p:nvSpPr>
              <p:spPr>
                <a:xfrm>
                  <a:off x="5043518" y="3915067"/>
                  <a:ext cx="399775" cy="45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91" h="18395" extrusionOk="0">
                      <a:moveTo>
                        <a:pt x="1325" y="15800"/>
                      </a:moveTo>
                      <a:cubicBezTo>
                        <a:pt x="2082" y="15098"/>
                        <a:pt x="4341" y="13522"/>
                        <a:pt x="5354" y="12612"/>
                      </a:cubicBezTo>
                      <a:cubicBezTo>
                        <a:pt x="6368" y="11702"/>
                        <a:pt x="6856" y="11031"/>
                        <a:pt x="7406" y="10341"/>
                      </a:cubicBezTo>
                      <a:cubicBezTo>
                        <a:pt x="7956" y="9651"/>
                        <a:pt x="8176" y="9340"/>
                        <a:pt x="8652" y="8473"/>
                      </a:cubicBezTo>
                      <a:cubicBezTo>
                        <a:pt x="9128" y="7606"/>
                        <a:pt x="9849" y="6220"/>
                        <a:pt x="10264" y="5139"/>
                      </a:cubicBezTo>
                      <a:cubicBezTo>
                        <a:pt x="10679" y="4058"/>
                        <a:pt x="10948" y="2702"/>
                        <a:pt x="11143" y="1988"/>
                      </a:cubicBezTo>
                      <a:cubicBezTo>
                        <a:pt x="11338" y="1274"/>
                        <a:pt x="11241" y="1067"/>
                        <a:pt x="11436" y="853"/>
                      </a:cubicBezTo>
                      <a:cubicBezTo>
                        <a:pt x="11631" y="639"/>
                        <a:pt x="11558" y="-845"/>
                        <a:pt x="12315" y="706"/>
                      </a:cubicBezTo>
                      <a:cubicBezTo>
                        <a:pt x="13072" y="2257"/>
                        <a:pt x="16162" y="7838"/>
                        <a:pt x="15979" y="10158"/>
                      </a:cubicBezTo>
                      <a:cubicBezTo>
                        <a:pt x="15796" y="12478"/>
                        <a:pt x="13756" y="13577"/>
                        <a:pt x="11216" y="14627"/>
                      </a:cubicBezTo>
                      <a:cubicBezTo>
                        <a:pt x="8676" y="15677"/>
                        <a:pt x="2461" y="15836"/>
                        <a:pt x="739" y="16459"/>
                      </a:cubicBezTo>
                      <a:cubicBezTo>
                        <a:pt x="-983" y="17082"/>
                        <a:pt x="873" y="18303"/>
                        <a:pt x="885" y="18364"/>
                      </a:cubicBezTo>
                      <a:cubicBezTo>
                        <a:pt x="897" y="18425"/>
                        <a:pt x="739" y="17252"/>
                        <a:pt x="812" y="16825"/>
                      </a:cubicBezTo>
                      <a:cubicBezTo>
                        <a:pt x="885" y="16398"/>
                        <a:pt x="568" y="16502"/>
                        <a:pt x="1325" y="15800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</p:sp>
            <p:sp>
              <p:nvSpPr>
                <p:cNvPr id="13" name="Google Shape;65;p13">
                  <a:extLst>
                    <a:ext uri="{FF2B5EF4-FFF2-40B4-BE49-F238E27FC236}">
                      <a16:creationId xmlns:a16="http://schemas.microsoft.com/office/drawing/2014/main" id="{63C8EAA4-088D-4864-9F3F-533D76198B54}"/>
                    </a:ext>
                  </a:extLst>
                </p:cNvPr>
                <p:cNvSpPr/>
                <p:nvPr/>
              </p:nvSpPr>
              <p:spPr>
                <a:xfrm>
                  <a:off x="5183975" y="3763900"/>
                  <a:ext cx="87000" cy="25200"/>
                </a:xfrm>
                <a:prstGeom prst="rect">
                  <a:avLst/>
                </a:pr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" name="Google Shape;66;p13">
                  <a:extLst>
                    <a:ext uri="{FF2B5EF4-FFF2-40B4-BE49-F238E27FC236}">
                      <a16:creationId xmlns:a16="http://schemas.microsoft.com/office/drawing/2014/main" id="{84CA722A-0CFE-4331-A663-00ED79300699}"/>
                    </a:ext>
                  </a:extLst>
                </p:cNvPr>
                <p:cNvSpPr/>
                <p:nvPr/>
              </p:nvSpPr>
              <p:spPr>
                <a:xfrm>
                  <a:off x="5348300" y="3810000"/>
                  <a:ext cx="981000" cy="185400"/>
                </a:xfrm>
                <a:prstGeom prst="rect">
                  <a:avLst/>
                </a:prstGeom>
                <a:solidFill>
                  <a:srgbClr val="A0A0A0"/>
                </a:solidFill>
                <a:ln w="9525" cap="flat" cmpd="sng">
                  <a:solidFill>
                    <a:srgbClr val="666666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67;p13">
                  <a:extLst>
                    <a:ext uri="{FF2B5EF4-FFF2-40B4-BE49-F238E27FC236}">
                      <a16:creationId xmlns:a16="http://schemas.microsoft.com/office/drawing/2014/main" id="{59D287C1-A3BF-43D8-A74C-756321126257}"/>
                    </a:ext>
                  </a:extLst>
                </p:cNvPr>
                <p:cNvSpPr/>
                <p:nvPr/>
              </p:nvSpPr>
              <p:spPr>
                <a:xfrm>
                  <a:off x="5258919" y="4129800"/>
                  <a:ext cx="29" cy="2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82" extrusionOk="0">
                      <a:moveTo>
                        <a:pt x="1" y="81"/>
                      </a:move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A5A6A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68;p13">
                  <a:extLst>
                    <a:ext uri="{FF2B5EF4-FFF2-40B4-BE49-F238E27FC236}">
                      <a16:creationId xmlns:a16="http://schemas.microsoft.com/office/drawing/2014/main" id="{71F25D80-B9BD-4FAF-A514-6EDC637E3A69}"/>
                    </a:ext>
                  </a:extLst>
                </p:cNvPr>
                <p:cNvSpPr/>
                <p:nvPr/>
              </p:nvSpPr>
              <p:spPr>
                <a:xfrm>
                  <a:off x="5223962" y="4174089"/>
                  <a:ext cx="2369" cy="7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" h="243" extrusionOk="0">
                      <a:moveTo>
                        <a:pt x="1" y="243"/>
                      </a:moveTo>
                      <a:lnTo>
                        <a:pt x="81" y="1"/>
                      </a:lnTo>
                      <a:close/>
                    </a:path>
                  </a:pathLst>
                </a:custGeom>
                <a:solidFill>
                  <a:srgbClr val="A5A6A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69;p13">
                  <a:extLst>
                    <a:ext uri="{FF2B5EF4-FFF2-40B4-BE49-F238E27FC236}">
                      <a16:creationId xmlns:a16="http://schemas.microsoft.com/office/drawing/2014/main" id="{C9966FB7-B411-4B47-B152-9793CE22EFFE}"/>
                    </a:ext>
                  </a:extLst>
                </p:cNvPr>
                <p:cNvSpPr/>
                <p:nvPr/>
              </p:nvSpPr>
              <p:spPr>
                <a:xfrm>
                  <a:off x="6447569" y="4174089"/>
                  <a:ext cx="4709" cy="46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" h="162" extrusionOk="0">
                      <a:moveTo>
                        <a:pt x="1" y="1"/>
                      </a:moveTo>
                      <a:lnTo>
                        <a:pt x="162" y="162"/>
                      </a:lnTo>
                      <a:close/>
                    </a:path>
                  </a:pathLst>
                </a:custGeom>
                <a:solidFill>
                  <a:srgbClr val="A5A6A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70;p13">
                  <a:extLst>
                    <a:ext uri="{FF2B5EF4-FFF2-40B4-BE49-F238E27FC236}">
                      <a16:creationId xmlns:a16="http://schemas.microsoft.com/office/drawing/2014/main" id="{E5E84D10-83BE-4CFA-ABCD-7FD785A7FC3E}"/>
                    </a:ext>
                  </a:extLst>
                </p:cNvPr>
                <p:cNvSpPr/>
                <p:nvPr/>
              </p:nvSpPr>
              <p:spPr>
                <a:xfrm>
                  <a:off x="6417292" y="4132140"/>
                  <a:ext cx="29" cy="2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82" extrusionOk="0">
                      <a:moveTo>
                        <a:pt x="0" y="0"/>
                      </a:moveTo>
                      <a:lnTo>
                        <a:pt x="0" y="81"/>
                      </a:lnTo>
                      <a:close/>
                    </a:path>
                  </a:pathLst>
                </a:custGeom>
                <a:solidFill>
                  <a:srgbClr val="A5A6A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71;p13">
                  <a:extLst>
                    <a:ext uri="{FF2B5EF4-FFF2-40B4-BE49-F238E27FC236}">
                      <a16:creationId xmlns:a16="http://schemas.microsoft.com/office/drawing/2014/main" id="{44E13DF5-F89F-49D6-9104-F72CA7B3982E}"/>
                    </a:ext>
                  </a:extLst>
                </p:cNvPr>
                <p:cNvSpPr/>
                <p:nvPr/>
              </p:nvSpPr>
              <p:spPr>
                <a:xfrm>
                  <a:off x="5028174" y="4248712"/>
                  <a:ext cx="1619862" cy="978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0" h="3388" extrusionOk="0">
                      <a:moveTo>
                        <a:pt x="4435" y="1"/>
                      </a:moveTo>
                      <a:lnTo>
                        <a:pt x="4196" y="160"/>
                      </a:lnTo>
                      <a:lnTo>
                        <a:pt x="4200" y="160"/>
                      </a:lnTo>
                      <a:cubicBezTo>
                        <a:pt x="4279" y="105"/>
                        <a:pt x="4357" y="53"/>
                        <a:pt x="4435" y="1"/>
                      </a:cubicBezTo>
                      <a:close/>
                      <a:moveTo>
                        <a:pt x="51636" y="1"/>
                      </a:moveTo>
                      <a:cubicBezTo>
                        <a:pt x="51714" y="53"/>
                        <a:pt x="51792" y="105"/>
                        <a:pt x="51868" y="160"/>
                      </a:cubicBezTo>
                      <a:lnTo>
                        <a:pt x="51875" y="160"/>
                      </a:lnTo>
                      <a:lnTo>
                        <a:pt x="51636" y="1"/>
                      </a:lnTo>
                      <a:close/>
                      <a:moveTo>
                        <a:pt x="4200" y="160"/>
                      </a:moveTo>
                      <a:cubicBezTo>
                        <a:pt x="4037" y="275"/>
                        <a:pt x="3875" y="401"/>
                        <a:pt x="3712" y="564"/>
                      </a:cubicBezTo>
                      <a:lnTo>
                        <a:pt x="82" y="3226"/>
                      </a:lnTo>
                      <a:cubicBezTo>
                        <a:pt x="82" y="3307"/>
                        <a:pt x="1" y="3307"/>
                        <a:pt x="1" y="3387"/>
                      </a:cubicBezTo>
                      <a:lnTo>
                        <a:pt x="56070" y="3387"/>
                      </a:lnTo>
                      <a:lnTo>
                        <a:pt x="55909" y="3226"/>
                      </a:lnTo>
                      <a:lnTo>
                        <a:pt x="52278" y="564"/>
                      </a:lnTo>
                      <a:cubicBezTo>
                        <a:pt x="52170" y="401"/>
                        <a:pt x="52025" y="275"/>
                        <a:pt x="51868" y="160"/>
                      </a:cubicBezTo>
                      <a:close/>
                    </a:path>
                  </a:pathLst>
                </a:custGeom>
                <a:solidFill>
                  <a:srgbClr val="B7B7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72;p13">
                  <a:extLst>
                    <a:ext uri="{FF2B5EF4-FFF2-40B4-BE49-F238E27FC236}">
                      <a16:creationId xmlns:a16="http://schemas.microsoft.com/office/drawing/2014/main" id="{9D8865FD-94BF-4E41-A30B-5060DD7653D7}"/>
                    </a:ext>
                  </a:extLst>
                </p:cNvPr>
                <p:cNvSpPr/>
                <p:nvPr/>
              </p:nvSpPr>
              <p:spPr>
                <a:xfrm>
                  <a:off x="5282233" y="3789534"/>
                  <a:ext cx="1109434" cy="3006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02" h="10408" extrusionOk="0">
                      <a:moveTo>
                        <a:pt x="2017" y="0"/>
                      </a:moveTo>
                      <a:lnTo>
                        <a:pt x="1291" y="6616"/>
                      </a:lnTo>
                      <a:cubicBezTo>
                        <a:pt x="1049" y="7906"/>
                        <a:pt x="565" y="9197"/>
                        <a:pt x="0" y="10407"/>
                      </a:cubicBezTo>
                      <a:lnTo>
                        <a:pt x="81" y="10246"/>
                      </a:lnTo>
                      <a:lnTo>
                        <a:pt x="38327" y="10246"/>
                      </a:lnTo>
                      <a:cubicBezTo>
                        <a:pt x="37794" y="9083"/>
                        <a:pt x="37342" y="7849"/>
                        <a:pt x="37111" y="6616"/>
                      </a:cubicBezTo>
                      <a:lnTo>
                        <a:pt x="36465" y="565"/>
                      </a:lnTo>
                      <a:cubicBezTo>
                        <a:pt x="32270" y="3066"/>
                        <a:pt x="27591" y="4679"/>
                        <a:pt x="22670" y="5244"/>
                      </a:cubicBezTo>
                      <a:cubicBezTo>
                        <a:pt x="21500" y="5345"/>
                        <a:pt x="20331" y="5395"/>
                        <a:pt x="19163" y="5395"/>
                      </a:cubicBezTo>
                      <a:cubicBezTo>
                        <a:pt x="15661" y="5395"/>
                        <a:pt x="12182" y="4942"/>
                        <a:pt x="8794" y="4034"/>
                      </a:cubicBezTo>
                      <a:cubicBezTo>
                        <a:pt x="6777" y="3631"/>
                        <a:pt x="4841" y="2905"/>
                        <a:pt x="2985" y="1936"/>
                      </a:cubicBezTo>
                      <a:cubicBezTo>
                        <a:pt x="2824" y="1856"/>
                        <a:pt x="2743" y="1694"/>
                        <a:pt x="2582" y="1533"/>
                      </a:cubicBezTo>
                      <a:cubicBezTo>
                        <a:pt x="2421" y="1372"/>
                        <a:pt x="2098" y="1049"/>
                        <a:pt x="1937" y="807"/>
                      </a:cubicBezTo>
                      <a:lnTo>
                        <a:pt x="2017" y="0"/>
                      </a:lnTo>
                      <a:close/>
                      <a:moveTo>
                        <a:pt x="38327" y="10246"/>
                      </a:moveTo>
                      <a:cubicBezTo>
                        <a:pt x="38352" y="10300"/>
                        <a:pt x="38377" y="10354"/>
                        <a:pt x="38402" y="10407"/>
                      </a:cubicBezTo>
                      <a:cubicBezTo>
                        <a:pt x="38402" y="10327"/>
                        <a:pt x="38402" y="10246"/>
                        <a:pt x="38402" y="10246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73;p13">
                  <a:extLst>
                    <a:ext uri="{FF2B5EF4-FFF2-40B4-BE49-F238E27FC236}">
                      <a16:creationId xmlns:a16="http://schemas.microsoft.com/office/drawing/2014/main" id="{E14F7F52-C366-47F7-958A-1420B4AE9D54}"/>
                    </a:ext>
                  </a:extLst>
                </p:cNvPr>
                <p:cNvSpPr/>
                <p:nvPr/>
              </p:nvSpPr>
              <p:spPr>
                <a:xfrm>
                  <a:off x="6482526" y="4213697"/>
                  <a:ext cx="9360" cy="9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4" h="324" extrusionOk="0">
                      <a:moveTo>
                        <a:pt x="324" y="324"/>
                      </a:move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A5A6A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74;p13">
                  <a:extLst>
                    <a:ext uri="{FF2B5EF4-FFF2-40B4-BE49-F238E27FC236}">
                      <a16:creationId xmlns:a16="http://schemas.microsoft.com/office/drawing/2014/main" id="{636DADD1-217B-4107-B3E7-81540A75A209}"/>
                    </a:ext>
                  </a:extLst>
                </p:cNvPr>
                <p:cNvSpPr/>
                <p:nvPr/>
              </p:nvSpPr>
              <p:spPr>
                <a:xfrm>
                  <a:off x="5184353" y="4213697"/>
                  <a:ext cx="9331" cy="9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3" h="324" extrusionOk="0">
                      <a:moveTo>
                        <a:pt x="323" y="1"/>
                      </a:move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A5A6A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75;p13">
                  <a:extLst>
                    <a:ext uri="{FF2B5EF4-FFF2-40B4-BE49-F238E27FC236}">
                      <a16:creationId xmlns:a16="http://schemas.microsoft.com/office/drawing/2014/main" id="{E93FE994-102F-48CD-9E1E-FF9E5992E082}"/>
                    </a:ext>
                  </a:extLst>
                </p:cNvPr>
                <p:cNvSpPr/>
                <p:nvPr/>
              </p:nvSpPr>
              <p:spPr>
                <a:xfrm>
                  <a:off x="5151708" y="4085512"/>
                  <a:ext cx="1377475" cy="1678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80" h="5810" extrusionOk="0">
                      <a:moveTo>
                        <a:pt x="4599" y="1"/>
                      </a:moveTo>
                      <a:lnTo>
                        <a:pt x="4518" y="162"/>
                      </a:lnTo>
                      <a:cubicBezTo>
                        <a:pt x="4276" y="646"/>
                        <a:pt x="3954" y="1130"/>
                        <a:pt x="3712" y="1614"/>
                      </a:cubicBezTo>
                      <a:cubicBezTo>
                        <a:pt x="3389" y="2179"/>
                        <a:pt x="2986" y="2663"/>
                        <a:pt x="2663" y="3067"/>
                      </a:cubicBezTo>
                      <a:lnTo>
                        <a:pt x="2502" y="3309"/>
                      </a:lnTo>
                      <a:cubicBezTo>
                        <a:pt x="2260" y="3631"/>
                        <a:pt x="1856" y="4035"/>
                        <a:pt x="1533" y="4438"/>
                      </a:cubicBezTo>
                      <a:lnTo>
                        <a:pt x="1211" y="4761"/>
                      </a:lnTo>
                      <a:cubicBezTo>
                        <a:pt x="888" y="5003"/>
                        <a:pt x="565" y="5325"/>
                        <a:pt x="162" y="5648"/>
                      </a:cubicBezTo>
                      <a:lnTo>
                        <a:pt x="1" y="5809"/>
                      </a:lnTo>
                      <a:lnTo>
                        <a:pt x="47679" y="5809"/>
                      </a:lnTo>
                      <a:lnTo>
                        <a:pt x="47437" y="5648"/>
                      </a:lnTo>
                      <a:cubicBezTo>
                        <a:pt x="47115" y="5325"/>
                        <a:pt x="46711" y="5003"/>
                        <a:pt x="46389" y="4761"/>
                      </a:cubicBezTo>
                      <a:lnTo>
                        <a:pt x="46066" y="4438"/>
                      </a:lnTo>
                      <a:cubicBezTo>
                        <a:pt x="45743" y="4035"/>
                        <a:pt x="45421" y="3631"/>
                        <a:pt x="45098" y="3228"/>
                      </a:cubicBezTo>
                      <a:lnTo>
                        <a:pt x="44937" y="3067"/>
                      </a:lnTo>
                      <a:cubicBezTo>
                        <a:pt x="44533" y="2663"/>
                        <a:pt x="44210" y="2098"/>
                        <a:pt x="43888" y="1614"/>
                      </a:cubicBezTo>
                      <a:cubicBezTo>
                        <a:pt x="43646" y="1130"/>
                        <a:pt x="43404" y="646"/>
                        <a:pt x="43081" y="162"/>
                      </a:cubicBezTo>
                      <a:cubicBezTo>
                        <a:pt x="43081" y="162"/>
                        <a:pt x="43081" y="82"/>
                        <a:pt x="43081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76;p13">
                  <a:extLst>
                    <a:ext uri="{FF2B5EF4-FFF2-40B4-BE49-F238E27FC236}">
                      <a16:creationId xmlns:a16="http://schemas.microsoft.com/office/drawing/2014/main" id="{431D5782-41D0-4391-8A96-36796D460803}"/>
                    </a:ext>
                  </a:extLst>
                </p:cNvPr>
                <p:cNvSpPr/>
                <p:nvPr/>
              </p:nvSpPr>
              <p:spPr>
                <a:xfrm>
                  <a:off x="5016531" y="4343477"/>
                  <a:ext cx="1645401" cy="630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954" h="2184" extrusionOk="0">
                      <a:moveTo>
                        <a:pt x="404" y="0"/>
                      </a:moveTo>
                      <a:cubicBezTo>
                        <a:pt x="162" y="161"/>
                        <a:pt x="81" y="323"/>
                        <a:pt x="1" y="565"/>
                      </a:cubicBezTo>
                      <a:cubicBezTo>
                        <a:pt x="1" y="645"/>
                        <a:pt x="1" y="726"/>
                        <a:pt x="1" y="887"/>
                      </a:cubicBezTo>
                      <a:cubicBezTo>
                        <a:pt x="81" y="1614"/>
                        <a:pt x="727" y="2178"/>
                        <a:pt x="1533" y="2178"/>
                      </a:cubicBezTo>
                      <a:lnTo>
                        <a:pt x="55424" y="2178"/>
                      </a:lnTo>
                      <a:cubicBezTo>
                        <a:pt x="55465" y="2182"/>
                        <a:pt x="55506" y="2184"/>
                        <a:pt x="55546" y="2184"/>
                      </a:cubicBezTo>
                      <a:cubicBezTo>
                        <a:pt x="56370" y="2184"/>
                        <a:pt x="56953" y="1411"/>
                        <a:pt x="56876" y="565"/>
                      </a:cubicBezTo>
                      <a:cubicBezTo>
                        <a:pt x="56796" y="323"/>
                        <a:pt x="56634" y="161"/>
                        <a:pt x="56473" y="0"/>
                      </a:cubicBezTo>
                      <a:close/>
                    </a:path>
                  </a:pathLst>
                </a:custGeom>
                <a:solidFill>
                  <a:srgbClr val="8182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77;p13">
                  <a:extLst>
                    <a:ext uri="{FF2B5EF4-FFF2-40B4-BE49-F238E27FC236}">
                      <a16:creationId xmlns:a16="http://schemas.microsoft.com/office/drawing/2014/main" id="{E16EE152-7070-4B75-BE25-4690505732C1}"/>
                    </a:ext>
                  </a:extLst>
                </p:cNvPr>
                <p:cNvSpPr/>
                <p:nvPr/>
              </p:nvSpPr>
              <p:spPr>
                <a:xfrm>
                  <a:off x="5230953" y="785292"/>
                  <a:ext cx="3022934" cy="3160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36" h="109386" extrusionOk="0">
                      <a:moveTo>
                        <a:pt x="103990" y="0"/>
                      </a:moveTo>
                      <a:lnTo>
                        <a:pt x="103264" y="726"/>
                      </a:lnTo>
                      <a:cubicBezTo>
                        <a:pt x="103506" y="1130"/>
                        <a:pt x="103668" y="1694"/>
                        <a:pt x="103668" y="2178"/>
                      </a:cubicBezTo>
                      <a:lnTo>
                        <a:pt x="103668" y="100036"/>
                      </a:lnTo>
                      <a:cubicBezTo>
                        <a:pt x="103668" y="101730"/>
                        <a:pt x="102296" y="103102"/>
                        <a:pt x="100602" y="103102"/>
                      </a:cubicBezTo>
                      <a:lnTo>
                        <a:pt x="969" y="103102"/>
                      </a:lnTo>
                      <a:lnTo>
                        <a:pt x="1" y="103989"/>
                      </a:lnTo>
                      <a:lnTo>
                        <a:pt x="3792" y="103989"/>
                      </a:lnTo>
                      <a:lnTo>
                        <a:pt x="3712" y="104796"/>
                      </a:lnTo>
                      <a:cubicBezTo>
                        <a:pt x="3873" y="105038"/>
                        <a:pt x="4115" y="105280"/>
                        <a:pt x="4357" y="105522"/>
                      </a:cubicBezTo>
                      <a:lnTo>
                        <a:pt x="4760" y="106006"/>
                      </a:lnTo>
                      <a:cubicBezTo>
                        <a:pt x="6616" y="106894"/>
                        <a:pt x="8552" y="107620"/>
                        <a:pt x="10569" y="108104"/>
                      </a:cubicBezTo>
                      <a:cubicBezTo>
                        <a:pt x="13943" y="108947"/>
                        <a:pt x="17407" y="109386"/>
                        <a:pt x="20893" y="109386"/>
                      </a:cubicBezTo>
                      <a:cubicBezTo>
                        <a:pt x="22076" y="109386"/>
                        <a:pt x="23260" y="109335"/>
                        <a:pt x="24445" y="109233"/>
                      </a:cubicBezTo>
                      <a:cubicBezTo>
                        <a:pt x="29366" y="108668"/>
                        <a:pt x="34045" y="107136"/>
                        <a:pt x="38321" y="104635"/>
                      </a:cubicBezTo>
                      <a:lnTo>
                        <a:pt x="38240" y="103989"/>
                      </a:lnTo>
                      <a:lnTo>
                        <a:pt x="100602" y="103989"/>
                      </a:lnTo>
                      <a:cubicBezTo>
                        <a:pt x="102780" y="103989"/>
                        <a:pt x="104636" y="102214"/>
                        <a:pt x="104636" y="99956"/>
                      </a:cubicBezTo>
                      <a:lnTo>
                        <a:pt x="104636" y="2178"/>
                      </a:lnTo>
                      <a:cubicBezTo>
                        <a:pt x="104636" y="1372"/>
                        <a:pt x="104394" y="646"/>
                        <a:pt x="10399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0A0A0"/>
                    </a:gs>
                    <a:gs pos="12000">
                      <a:srgbClr val="919192"/>
                    </a:gs>
                    <a:gs pos="100000">
                      <a:srgbClr val="818284"/>
                    </a:gs>
                  </a:gsLst>
                  <a:lin ang="16200038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78;p13">
                  <a:extLst>
                    <a:ext uri="{FF2B5EF4-FFF2-40B4-BE49-F238E27FC236}">
                      <a16:creationId xmlns:a16="http://schemas.microsoft.com/office/drawing/2014/main" id="{2E18BF9A-F18B-4DD7-945B-6420278FFBEA}"/>
                    </a:ext>
                  </a:extLst>
                </p:cNvPr>
                <p:cNvSpPr/>
                <p:nvPr/>
              </p:nvSpPr>
              <p:spPr>
                <a:xfrm>
                  <a:off x="5258919" y="803926"/>
                  <a:ext cx="2967003" cy="29599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700" h="102457" extrusionOk="0">
                      <a:moveTo>
                        <a:pt x="102377" y="1"/>
                      </a:moveTo>
                      <a:lnTo>
                        <a:pt x="98101" y="4276"/>
                      </a:lnTo>
                      <a:lnTo>
                        <a:pt x="98101" y="97858"/>
                      </a:lnTo>
                      <a:lnTo>
                        <a:pt x="4519" y="97858"/>
                      </a:lnTo>
                      <a:lnTo>
                        <a:pt x="1" y="102457"/>
                      </a:lnTo>
                      <a:lnTo>
                        <a:pt x="99634" y="102457"/>
                      </a:lnTo>
                      <a:cubicBezTo>
                        <a:pt x="101328" y="102457"/>
                        <a:pt x="102700" y="101005"/>
                        <a:pt x="102700" y="99311"/>
                      </a:cubicBezTo>
                      <a:lnTo>
                        <a:pt x="102700" y="1533"/>
                      </a:lnTo>
                      <a:cubicBezTo>
                        <a:pt x="102700" y="969"/>
                        <a:pt x="102619" y="485"/>
                        <a:pt x="102377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79;p13">
                  <a:extLst>
                    <a:ext uri="{FF2B5EF4-FFF2-40B4-BE49-F238E27FC236}">
                      <a16:creationId xmlns:a16="http://schemas.microsoft.com/office/drawing/2014/main" id="{207B6EE9-2013-4095-B72E-455938832894}"/>
                    </a:ext>
                  </a:extLst>
                </p:cNvPr>
                <p:cNvSpPr/>
                <p:nvPr/>
              </p:nvSpPr>
              <p:spPr>
                <a:xfrm>
                  <a:off x="3422350" y="731675"/>
                  <a:ext cx="4812901" cy="30578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594" h="105926" extrusionOk="0">
                      <a:moveTo>
                        <a:pt x="4034" y="1"/>
                      </a:moveTo>
                      <a:cubicBezTo>
                        <a:pt x="1775" y="1"/>
                        <a:pt x="0" y="1856"/>
                        <a:pt x="0" y="4034"/>
                      </a:cubicBezTo>
                      <a:lnTo>
                        <a:pt x="0" y="101892"/>
                      </a:lnTo>
                      <a:cubicBezTo>
                        <a:pt x="0" y="104070"/>
                        <a:pt x="1775" y="105926"/>
                        <a:pt x="4034" y="105926"/>
                      </a:cubicBezTo>
                      <a:lnTo>
                        <a:pt x="62604" y="105926"/>
                      </a:lnTo>
                      <a:lnTo>
                        <a:pt x="63491" y="105039"/>
                      </a:lnTo>
                      <a:lnTo>
                        <a:pt x="4034" y="104958"/>
                      </a:lnTo>
                      <a:cubicBezTo>
                        <a:pt x="2340" y="104958"/>
                        <a:pt x="968" y="103506"/>
                        <a:pt x="968" y="101812"/>
                      </a:cubicBezTo>
                      <a:lnTo>
                        <a:pt x="968" y="4034"/>
                      </a:lnTo>
                      <a:cubicBezTo>
                        <a:pt x="968" y="2340"/>
                        <a:pt x="2340" y="969"/>
                        <a:pt x="4034" y="969"/>
                      </a:cubicBezTo>
                      <a:lnTo>
                        <a:pt x="163205" y="969"/>
                      </a:lnTo>
                      <a:cubicBezTo>
                        <a:pt x="164334" y="969"/>
                        <a:pt x="165383" y="1534"/>
                        <a:pt x="165867" y="2582"/>
                      </a:cubicBezTo>
                      <a:lnTo>
                        <a:pt x="166593" y="1856"/>
                      </a:lnTo>
                      <a:cubicBezTo>
                        <a:pt x="165787" y="727"/>
                        <a:pt x="164577" y="1"/>
                        <a:pt x="163205" y="1"/>
                      </a:cubicBezTo>
                      <a:close/>
                    </a:path>
                  </a:pathLst>
                </a:custGeom>
                <a:solidFill>
                  <a:srgbClr val="A5A6A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80;p13">
                  <a:extLst>
                    <a:ext uri="{FF2B5EF4-FFF2-40B4-BE49-F238E27FC236}">
                      <a16:creationId xmlns:a16="http://schemas.microsoft.com/office/drawing/2014/main" id="{2A8D85C5-D0FD-4E27-87B6-84E851F8941D}"/>
                    </a:ext>
                  </a:extLst>
                </p:cNvPr>
                <p:cNvSpPr/>
                <p:nvPr/>
              </p:nvSpPr>
              <p:spPr>
                <a:xfrm>
                  <a:off x="8071400" y="760800"/>
                  <a:ext cx="153000" cy="1530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81;p13">
                  <a:extLst>
                    <a:ext uri="{FF2B5EF4-FFF2-40B4-BE49-F238E27FC236}">
                      <a16:creationId xmlns:a16="http://schemas.microsoft.com/office/drawing/2014/main" id="{CC1AE408-AE51-44A8-A409-93D80BFEB5F5}"/>
                    </a:ext>
                  </a:extLst>
                </p:cNvPr>
                <p:cNvSpPr/>
                <p:nvPr/>
              </p:nvSpPr>
              <p:spPr>
                <a:xfrm>
                  <a:off x="3447978" y="759551"/>
                  <a:ext cx="4766301" cy="3004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981" h="103993" extrusionOk="0">
                      <a:moveTo>
                        <a:pt x="82691" y="1273"/>
                      </a:moveTo>
                      <a:cubicBezTo>
                        <a:pt x="83178" y="1273"/>
                        <a:pt x="83660" y="1635"/>
                        <a:pt x="83660" y="2182"/>
                      </a:cubicBezTo>
                      <a:cubicBezTo>
                        <a:pt x="83660" y="2666"/>
                        <a:pt x="83257" y="3150"/>
                        <a:pt x="82692" y="3150"/>
                      </a:cubicBezTo>
                      <a:cubicBezTo>
                        <a:pt x="81885" y="3069"/>
                        <a:pt x="81482" y="2101"/>
                        <a:pt x="82047" y="1537"/>
                      </a:cubicBezTo>
                      <a:cubicBezTo>
                        <a:pt x="82228" y="1355"/>
                        <a:pt x="82460" y="1273"/>
                        <a:pt x="82691" y="1273"/>
                      </a:cubicBezTo>
                      <a:close/>
                      <a:moveTo>
                        <a:pt x="3012" y="1"/>
                      </a:moveTo>
                      <a:cubicBezTo>
                        <a:pt x="1376" y="1"/>
                        <a:pt x="0" y="1420"/>
                        <a:pt x="0" y="3069"/>
                      </a:cubicBezTo>
                      <a:lnTo>
                        <a:pt x="0" y="100927"/>
                      </a:lnTo>
                      <a:cubicBezTo>
                        <a:pt x="81" y="102621"/>
                        <a:pt x="1453" y="103993"/>
                        <a:pt x="3147" y="103993"/>
                      </a:cubicBezTo>
                      <a:lnTo>
                        <a:pt x="62685" y="103993"/>
                      </a:lnTo>
                      <a:lnTo>
                        <a:pt x="67203" y="99394"/>
                      </a:lnTo>
                      <a:lnTo>
                        <a:pt x="4599" y="99394"/>
                      </a:lnTo>
                      <a:lnTo>
                        <a:pt x="4599" y="4602"/>
                      </a:lnTo>
                      <a:lnTo>
                        <a:pt x="160785" y="4602"/>
                      </a:lnTo>
                      <a:lnTo>
                        <a:pt x="160785" y="5812"/>
                      </a:lnTo>
                      <a:lnTo>
                        <a:pt x="164980" y="1617"/>
                      </a:lnTo>
                      <a:cubicBezTo>
                        <a:pt x="164496" y="649"/>
                        <a:pt x="163447" y="4"/>
                        <a:pt x="162318" y="4"/>
                      </a:cubicBezTo>
                      <a:lnTo>
                        <a:pt x="3147" y="4"/>
                      </a:lnTo>
                      <a:cubicBezTo>
                        <a:pt x="3102" y="2"/>
                        <a:pt x="3057" y="1"/>
                        <a:pt x="3012" y="1"/>
                      </a:cubicBez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82;p13">
                  <a:extLst>
                    <a:ext uri="{FF2B5EF4-FFF2-40B4-BE49-F238E27FC236}">
                      <a16:creationId xmlns:a16="http://schemas.microsoft.com/office/drawing/2014/main" id="{6B37AB29-6B03-465C-9015-8B064CE97F63}"/>
                    </a:ext>
                  </a:extLst>
                </p:cNvPr>
                <p:cNvSpPr/>
                <p:nvPr/>
              </p:nvSpPr>
              <p:spPr>
                <a:xfrm>
                  <a:off x="5801964" y="796934"/>
                  <a:ext cx="62980" cy="51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0" h="1797" extrusionOk="0">
                      <a:moveTo>
                        <a:pt x="1256" y="171"/>
                      </a:moveTo>
                      <a:cubicBezTo>
                        <a:pt x="1614" y="171"/>
                        <a:pt x="1937" y="458"/>
                        <a:pt x="1937" y="888"/>
                      </a:cubicBezTo>
                      <a:cubicBezTo>
                        <a:pt x="1937" y="1291"/>
                        <a:pt x="1614" y="1614"/>
                        <a:pt x="1211" y="1614"/>
                      </a:cubicBezTo>
                      <a:cubicBezTo>
                        <a:pt x="566" y="1614"/>
                        <a:pt x="324" y="807"/>
                        <a:pt x="727" y="404"/>
                      </a:cubicBezTo>
                      <a:cubicBezTo>
                        <a:pt x="888" y="243"/>
                        <a:pt x="1077" y="171"/>
                        <a:pt x="1256" y="171"/>
                      </a:cubicBezTo>
                      <a:close/>
                      <a:moveTo>
                        <a:pt x="1211" y="1"/>
                      </a:moveTo>
                      <a:cubicBezTo>
                        <a:pt x="404" y="1"/>
                        <a:pt x="1" y="969"/>
                        <a:pt x="566" y="1533"/>
                      </a:cubicBezTo>
                      <a:cubicBezTo>
                        <a:pt x="747" y="1715"/>
                        <a:pt x="979" y="1797"/>
                        <a:pt x="1210" y="1797"/>
                      </a:cubicBezTo>
                      <a:cubicBezTo>
                        <a:pt x="1697" y="1797"/>
                        <a:pt x="2179" y="1435"/>
                        <a:pt x="2179" y="888"/>
                      </a:cubicBezTo>
                      <a:cubicBezTo>
                        <a:pt x="2179" y="404"/>
                        <a:pt x="1776" y="1"/>
                        <a:pt x="121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83;p13">
                  <a:extLst>
                    <a:ext uri="{FF2B5EF4-FFF2-40B4-BE49-F238E27FC236}">
                      <a16:creationId xmlns:a16="http://schemas.microsoft.com/office/drawing/2014/main" id="{E6BB0378-D74C-45BD-8F97-87718328CFA5}"/>
                    </a:ext>
                  </a:extLst>
                </p:cNvPr>
                <p:cNvSpPr/>
                <p:nvPr/>
              </p:nvSpPr>
              <p:spPr>
                <a:xfrm>
                  <a:off x="5818287" y="801615"/>
                  <a:ext cx="39666" cy="419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" h="1453" extrusionOk="0">
                      <a:moveTo>
                        <a:pt x="646" y="0"/>
                      </a:moveTo>
                      <a:cubicBezTo>
                        <a:pt x="243" y="0"/>
                        <a:pt x="1" y="323"/>
                        <a:pt x="1" y="726"/>
                      </a:cubicBezTo>
                      <a:cubicBezTo>
                        <a:pt x="1" y="1129"/>
                        <a:pt x="243" y="1452"/>
                        <a:pt x="646" y="1452"/>
                      </a:cubicBezTo>
                      <a:cubicBezTo>
                        <a:pt x="1049" y="1452"/>
                        <a:pt x="1372" y="1129"/>
                        <a:pt x="1372" y="726"/>
                      </a:cubicBezTo>
                      <a:cubicBezTo>
                        <a:pt x="1372" y="323"/>
                        <a:pt x="1049" y="0"/>
                        <a:pt x="646" y="0"/>
                      </a:cubicBez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84;p13">
                  <a:extLst>
                    <a:ext uri="{FF2B5EF4-FFF2-40B4-BE49-F238E27FC236}">
                      <a16:creationId xmlns:a16="http://schemas.microsoft.com/office/drawing/2014/main" id="{FA11BCCF-2130-4A40-B260-9B6C1EDC5A24}"/>
                    </a:ext>
                  </a:extLst>
                </p:cNvPr>
                <p:cNvSpPr/>
                <p:nvPr/>
              </p:nvSpPr>
              <p:spPr>
                <a:xfrm>
                  <a:off x="5338300" y="3789525"/>
                  <a:ext cx="1000500" cy="185400"/>
                </a:xfrm>
                <a:prstGeom prst="rect">
                  <a:avLst/>
                </a:prstGeom>
                <a:gradFill>
                  <a:gsLst>
                    <a:gs pos="0">
                      <a:srgbClr val="A0A0A0"/>
                    </a:gs>
                    <a:gs pos="36000">
                      <a:srgbClr val="919192"/>
                    </a:gs>
                    <a:gs pos="100000">
                      <a:srgbClr val="818284"/>
                    </a:gs>
                  </a:gsLst>
                  <a:lin ang="16200038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7" name="Google Shape;85;p13">
              <a:extLst>
                <a:ext uri="{FF2B5EF4-FFF2-40B4-BE49-F238E27FC236}">
                  <a16:creationId xmlns:a16="http://schemas.microsoft.com/office/drawing/2014/main" id="{897DBC89-0277-4699-9A1B-3A40BEDE6753}"/>
                </a:ext>
              </a:extLst>
            </p:cNvPr>
            <p:cNvSpPr/>
            <p:nvPr/>
          </p:nvSpPr>
          <p:spPr>
            <a:xfrm>
              <a:off x="3989100" y="999400"/>
              <a:ext cx="4621800" cy="2799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3" name="Google Shape;86;p13">
            <a:extLst>
              <a:ext uri="{FF2B5EF4-FFF2-40B4-BE49-F238E27FC236}">
                <a16:creationId xmlns:a16="http://schemas.microsoft.com/office/drawing/2014/main" id="{BFE0FC41-59FC-4E03-A08F-DC4F64464D3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"/>
          <a:stretch/>
        </p:blipFill>
        <p:spPr>
          <a:xfrm>
            <a:off x="4217680" y="1159171"/>
            <a:ext cx="4254080" cy="26588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1249221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75150-34AB-4F35-BEE7-80B6C6EB4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>
                <a:latin typeface="Arial"/>
                <a:cs typeface="Arial"/>
              </a:rPr>
              <a:t>Benefits KES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1DFA0-F13C-402F-9293-B7E2C0ADE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nl-NL" dirty="0">
                <a:latin typeface="Arial"/>
                <a:cs typeface="Arial"/>
              </a:rPr>
              <a:t>Save </a:t>
            </a:r>
            <a:r>
              <a:rPr lang="nl-NL" dirty="0" err="1">
                <a:latin typeface="Arial"/>
                <a:cs typeface="Arial"/>
              </a:rPr>
              <a:t>and</a:t>
            </a:r>
            <a:r>
              <a:rPr lang="nl-NL" dirty="0">
                <a:latin typeface="Arial"/>
                <a:cs typeface="Arial"/>
              </a:rPr>
              <a:t> share </a:t>
            </a:r>
            <a:r>
              <a:rPr lang="nl-NL" dirty="0" err="1">
                <a:latin typeface="Arial"/>
                <a:cs typeface="Arial"/>
              </a:rPr>
              <a:t>knowledges</a:t>
            </a:r>
            <a:endParaRPr lang="nl-NL" dirty="0">
              <a:latin typeface="Arial"/>
              <a:cs typeface="Arial"/>
            </a:endParaRPr>
          </a:p>
          <a:p>
            <a:r>
              <a:rPr lang="nl-NL" dirty="0" err="1">
                <a:latin typeface="Arial"/>
                <a:cs typeface="Arial"/>
              </a:rPr>
              <a:t>Build</a:t>
            </a:r>
            <a:r>
              <a:rPr lang="nl-NL" dirty="0">
                <a:latin typeface="Arial"/>
                <a:cs typeface="Arial"/>
              </a:rPr>
              <a:t> report templates</a:t>
            </a:r>
          </a:p>
          <a:p>
            <a:r>
              <a:rPr lang="nl-NL" dirty="0" err="1">
                <a:latin typeface="Arial"/>
                <a:cs typeface="Arial"/>
              </a:rPr>
              <a:t>Create</a:t>
            </a:r>
            <a:r>
              <a:rPr lang="nl-NL" dirty="0">
                <a:latin typeface="Arial"/>
                <a:cs typeface="Arial"/>
              </a:rPr>
              <a:t> studies</a:t>
            </a:r>
          </a:p>
          <a:p>
            <a:r>
              <a:rPr lang="nl-NL" err="1"/>
              <a:t>Collaborate</a:t>
            </a:r>
            <a:endParaRPr lang="nl-NL"/>
          </a:p>
          <a:p>
            <a:r>
              <a:rPr lang="nl-NL" dirty="0">
                <a:latin typeface="Arial"/>
                <a:cs typeface="Arial"/>
              </a:rPr>
              <a:t>Speed up </a:t>
            </a:r>
            <a:r>
              <a:rPr lang="nl-NL" dirty="0" err="1">
                <a:latin typeface="Arial"/>
                <a:cs typeface="Arial"/>
              </a:rPr>
              <a:t>the</a:t>
            </a:r>
            <a:r>
              <a:rPr lang="nl-NL" dirty="0">
                <a:latin typeface="Arial"/>
                <a:cs typeface="Arial"/>
              </a:rPr>
              <a:t> </a:t>
            </a:r>
            <a:r>
              <a:rPr lang="nl-NL" dirty="0" err="1">
                <a:latin typeface="Arial"/>
                <a:cs typeface="Arial"/>
              </a:rPr>
              <a:t>work</a:t>
            </a:r>
            <a:r>
              <a:rPr lang="nl-NL" dirty="0">
                <a:latin typeface="Arial"/>
                <a:cs typeface="Arial"/>
              </a:rPr>
              <a:t> </a:t>
            </a:r>
            <a:r>
              <a:rPr lang="nl-NL" dirty="0" err="1">
                <a:latin typeface="Arial"/>
                <a:cs typeface="Arial"/>
              </a:rPr>
              <a:t>process</a:t>
            </a:r>
            <a:r>
              <a:rPr lang="nl-NL" dirty="0">
                <a:latin typeface="Arial"/>
                <a:cs typeface="Arial"/>
              </a:rPr>
              <a:t> of </a:t>
            </a:r>
            <a:r>
              <a:rPr lang="nl-NL" dirty="0" err="1">
                <a:latin typeface="Arial"/>
                <a:cs typeface="Arial"/>
              </a:rPr>
              <a:t>your</a:t>
            </a:r>
            <a:r>
              <a:rPr lang="nl-NL" dirty="0">
                <a:latin typeface="Arial"/>
                <a:cs typeface="Arial"/>
              </a:rPr>
              <a:t> </a:t>
            </a:r>
            <a:r>
              <a:rPr lang="nl-NL" dirty="0" err="1">
                <a:latin typeface="Arial"/>
                <a:cs typeface="Arial"/>
              </a:rPr>
              <a:t>colleagues</a:t>
            </a:r>
            <a:endParaRPr lang="nl-NL" dirty="0">
              <a:latin typeface="Arial"/>
              <a:cs typeface="Arial"/>
            </a:endParaRPr>
          </a:p>
          <a:p>
            <a:r>
              <a:rPr lang="nl-NL" dirty="0" err="1">
                <a:latin typeface="Arial"/>
                <a:cs typeface="Arial"/>
              </a:rPr>
              <a:t>Deliver</a:t>
            </a:r>
            <a:r>
              <a:rPr lang="nl-NL" dirty="0">
                <a:latin typeface="Arial"/>
                <a:cs typeface="Arial"/>
              </a:rPr>
              <a:t> a </a:t>
            </a:r>
            <a:r>
              <a:rPr lang="nl-NL" dirty="0" err="1">
                <a:latin typeface="Arial"/>
                <a:cs typeface="Arial"/>
              </a:rPr>
              <a:t>quality</a:t>
            </a:r>
            <a:r>
              <a:rPr lang="nl-NL" dirty="0">
                <a:latin typeface="Arial"/>
                <a:cs typeface="Arial"/>
              </a:rPr>
              <a:t> report </a:t>
            </a:r>
            <a:r>
              <a:rPr lang="nl-NL" dirty="0" err="1">
                <a:latin typeface="Arial"/>
                <a:cs typeface="Arial"/>
              </a:rPr>
              <a:t>to</a:t>
            </a:r>
            <a:r>
              <a:rPr lang="nl-NL" dirty="0">
                <a:latin typeface="Arial"/>
                <a:cs typeface="Arial"/>
              </a:rPr>
              <a:t> </a:t>
            </a:r>
            <a:r>
              <a:rPr lang="nl-NL" dirty="0" err="1">
                <a:latin typeface="Arial"/>
                <a:cs typeface="Arial"/>
              </a:rPr>
              <a:t>the</a:t>
            </a:r>
            <a:r>
              <a:rPr lang="nl-NL" dirty="0">
                <a:latin typeface="Arial"/>
                <a:cs typeface="Arial"/>
              </a:rPr>
              <a:t> client</a:t>
            </a:r>
          </a:p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6BF29-53BC-4FC9-A2C0-BC28F803D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7833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178F1-58E4-4819-8505-BF6C5C7A7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How </a:t>
            </a:r>
            <a:r>
              <a:rPr lang="nl-NL" err="1"/>
              <a:t>it</a:t>
            </a:r>
            <a:r>
              <a:rPr lang="nl-NL"/>
              <a:t> </a:t>
            </a:r>
            <a:r>
              <a:rPr lang="nl-NL" err="1"/>
              <a:t>works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C12DE0-91CD-4B5A-AEE3-9DD81926C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D0B564CD-4BE0-4574-87E4-718AD95341C8}"/>
              </a:ext>
            </a:extLst>
          </p:cNvPr>
          <p:cNvSpPr/>
          <p:nvPr/>
        </p:nvSpPr>
        <p:spPr>
          <a:xfrm>
            <a:off x="309615" y="1958765"/>
            <a:ext cx="1539000" cy="1539000"/>
          </a:xfrm>
          <a:prstGeom prst="ellipse">
            <a:avLst/>
          </a:prstGeom>
          <a:solidFill>
            <a:srgbClr val="E3F2FF"/>
          </a:solidFill>
          <a:ln w="19050" cap="flat" cmpd="sng">
            <a:solidFill>
              <a:srgbClr val="5EB5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Barlow"/>
                <a:ea typeface="Barlow"/>
                <a:cs typeface="Barlow"/>
                <a:sym typeface="Barlow"/>
              </a:rPr>
              <a:t>1</a:t>
            </a:r>
            <a:r>
              <a:rPr lang="en-GB" sz="1100">
                <a:latin typeface="Barlow"/>
                <a:ea typeface="Barlow"/>
                <a:cs typeface="Barlow"/>
                <a:sym typeface="Barlow"/>
              </a:rPr>
              <a:t> </a:t>
            </a:r>
            <a:endParaRPr sz="1100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Barlow"/>
                <a:ea typeface="Barlow"/>
                <a:cs typeface="Barlow"/>
                <a:sym typeface="Barlow"/>
              </a:rPr>
              <a:t>Expert creates assets and properties library</a:t>
            </a:r>
            <a:endParaRPr sz="11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" name="Google Shape;117;p17">
            <a:extLst>
              <a:ext uri="{FF2B5EF4-FFF2-40B4-BE49-F238E27FC236}">
                <a16:creationId xmlns:a16="http://schemas.microsoft.com/office/drawing/2014/main" id="{A23A3F60-3B0B-480A-A39A-92C71645C48C}"/>
              </a:ext>
            </a:extLst>
          </p:cNvPr>
          <p:cNvSpPr/>
          <p:nvPr/>
        </p:nvSpPr>
        <p:spPr>
          <a:xfrm>
            <a:off x="2044753" y="1923678"/>
            <a:ext cx="1539000" cy="1539000"/>
          </a:xfrm>
          <a:prstGeom prst="ellipse">
            <a:avLst/>
          </a:prstGeom>
          <a:solidFill>
            <a:srgbClr val="E3F2FF"/>
          </a:solidFill>
          <a:ln w="19050" cap="flat" cmpd="sng">
            <a:solidFill>
              <a:srgbClr val="5EB5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Barlow"/>
                <a:ea typeface="Barlow"/>
                <a:cs typeface="Barlow"/>
                <a:sym typeface="Barlow"/>
              </a:rPr>
              <a:t>2</a:t>
            </a:r>
            <a:endParaRPr sz="18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Barlow"/>
                <a:ea typeface="Barlow"/>
                <a:cs typeface="Barlow"/>
                <a:sym typeface="Barlow"/>
              </a:rPr>
              <a:t>Expert creates report template</a:t>
            </a:r>
            <a:endParaRPr sz="11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" name="Google Shape;118;p17">
            <a:extLst>
              <a:ext uri="{FF2B5EF4-FFF2-40B4-BE49-F238E27FC236}">
                <a16:creationId xmlns:a16="http://schemas.microsoft.com/office/drawing/2014/main" id="{F7397437-0D2F-44D1-889E-F0662F1228B5}"/>
              </a:ext>
            </a:extLst>
          </p:cNvPr>
          <p:cNvSpPr/>
          <p:nvPr/>
        </p:nvSpPr>
        <p:spPr>
          <a:xfrm>
            <a:off x="3779912" y="1923678"/>
            <a:ext cx="1539000" cy="1539000"/>
          </a:xfrm>
          <a:prstGeom prst="ellipse">
            <a:avLst/>
          </a:prstGeom>
          <a:solidFill>
            <a:srgbClr val="E3F2FF"/>
          </a:solidFill>
          <a:ln w="19050" cap="flat" cmpd="sng">
            <a:solidFill>
              <a:srgbClr val="5EB5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Barlow"/>
                <a:ea typeface="Barlow"/>
                <a:cs typeface="Barlow"/>
                <a:sym typeface="Barlow"/>
              </a:rPr>
              <a:t>3</a:t>
            </a:r>
            <a:endParaRPr sz="18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Barlow"/>
                <a:ea typeface="Barlow"/>
                <a:cs typeface="Barlow"/>
                <a:sym typeface="Barlow"/>
              </a:rPr>
              <a:t>System generates a questionnaire</a:t>
            </a:r>
            <a:endParaRPr sz="11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" name="Google Shape;119;p17">
            <a:extLst>
              <a:ext uri="{FF2B5EF4-FFF2-40B4-BE49-F238E27FC236}">
                <a16:creationId xmlns:a16="http://schemas.microsoft.com/office/drawing/2014/main" id="{1345811D-9246-41F4-AFD9-37658EE7F8D2}"/>
              </a:ext>
            </a:extLst>
          </p:cNvPr>
          <p:cNvSpPr/>
          <p:nvPr/>
        </p:nvSpPr>
        <p:spPr>
          <a:xfrm>
            <a:off x="5515066" y="1923678"/>
            <a:ext cx="1539000" cy="1539000"/>
          </a:xfrm>
          <a:prstGeom prst="ellipse">
            <a:avLst/>
          </a:prstGeom>
          <a:solidFill>
            <a:srgbClr val="E3F2FF"/>
          </a:solidFill>
          <a:ln w="19050" cap="flat" cmpd="sng">
            <a:solidFill>
              <a:srgbClr val="5EB5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Barlow"/>
                <a:ea typeface="Barlow"/>
                <a:cs typeface="Barlow"/>
                <a:sym typeface="Barlow"/>
              </a:rPr>
              <a:t>4</a:t>
            </a:r>
            <a:endParaRPr sz="18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Barlow"/>
                <a:ea typeface="Barlow"/>
                <a:cs typeface="Barlow"/>
                <a:sym typeface="Barlow"/>
              </a:rPr>
              <a:t>Questionnaire is answered during a study</a:t>
            </a:r>
            <a:endParaRPr sz="11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" name="Google Shape;120;p17">
            <a:extLst>
              <a:ext uri="{FF2B5EF4-FFF2-40B4-BE49-F238E27FC236}">
                <a16:creationId xmlns:a16="http://schemas.microsoft.com/office/drawing/2014/main" id="{4973C949-F6B0-40E7-ACCA-8ABC5B9F4970}"/>
              </a:ext>
            </a:extLst>
          </p:cNvPr>
          <p:cNvSpPr/>
          <p:nvPr/>
        </p:nvSpPr>
        <p:spPr>
          <a:xfrm>
            <a:off x="7250220" y="1888615"/>
            <a:ext cx="1539000" cy="1539000"/>
          </a:xfrm>
          <a:prstGeom prst="ellipse">
            <a:avLst/>
          </a:prstGeom>
          <a:solidFill>
            <a:srgbClr val="E3F2FF"/>
          </a:solidFill>
          <a:ln w="19050" cap="flat" cmpd="sng">
            <a:solidFill>
              <a:srgbClr val="5EB5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Barlow"/>
                <a:ea typeface="Barlow"/>
                <a:cs typeface="Barlow"/>
                <a:sym typeface="Barlow"/>
              </a:rPr>
              <a:t>5</a:t>
            </a:r>
            <a:endParaRPr sz="18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Barlow"/>
                <a:ea typeface="Barlow"/>
                <a:cs typeface="Barlow"/>
                <a:sym typeface="Barlow"/>
              </a:rPr>
              <a:t>System automatically generates a report</a:t>
            </a:r>
            <a:endParaRPr sz="11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A2749F-5978-9ABE-9073-E3D4C4AE7FF4}"/>
              </a:ext>
            </a:extLst>
          </p:cNvPr>
          <p:cNvSpPr txBox="1"/>
          <p:nvPr/>
        </p:nvSpPr>
        <p:spPr>
          <a:xfrm>
            <a:off x="1643062" y="4042171"/>
            <a:ext cx="62448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Continue adding the report in Word like you're used to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8138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E607C-CE77-9F91-C6F9-6C7E2475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>
                <a:latin typeface="Arial"/>
                <a:cs typeface="Arial"/>
              </a:rPr>
              <a:t>Developments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AF3CE-4F3C-81AB-FB65-334F9AD96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150" y="904112"/>
            <a:ext cx="8172566" cy="3780000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GB">
                <a:latin typeface="Arial"/>
                <a:cs typeface="Arial"/>
              </a:rPr>
              <a:t>Run Python script (available)</a:t>
            </a:r>
          </a:p>
          <a:p>
            <a:r>
              <a:rPr lang="en-GB">
                <a:latin typeface="Arial"/>
                <a:cs typeface="Arial"/>
              </a:rPr>
              <a:t>Word Add-in (create a template in Word)</a:t>
            </a:r>
            <a:endParaRPr lang="en-GB"/>
          </a:p>
          <a:p>
            <a:r>
              <a:rPr lang="en-GB">
                <a:latin typeface="Arial"/>
                <a:cs typeface="Arial"/>
              </a:rPr>
              <a:t>iReport integration</a:t>
            </a:r>
            <a:endParaRPr lang="en-GB"/>
          </a:p>
          <a:p>
            <a:r>
              <a:rPr lang="en-GB" dirty="0" err="1">
                <a:latin typeface="Arial"/>
                <a:cs typeface="Arial"/>
              </a:rPr>
              <a:t>Briefbuilder</a:t>
            </a:r>
            <a:r>
              <a:rPr lang="en-GB" dirty="0">
                <a:latin typeface="Arial"/>
                <a:cs typeface="Arial"/>
              </a:rPr>
              <a:t> </a:t>
            </a:r>
            <a:r>
              <a:rPr lang="en-GB">
                <a:latin typeface="Arial"/>
                <a:cs typeface="Arial"/>
              </a:rPr>
              <a:t>intergration </a:t>
            </a:r>
            <a:endParaRPr lang="en-GB"/>
          </a:p>
          <a:p>
            <a:pPr marL="539750" lvl="1" indent="-269875"/>
            <a:r>
              <a:rPr lang="en-GB">
                <a:latin typeface="Arial"/>
                <a:cs typeface="Arial"/>
                <a:hlinkClick r:id="rId2"/>
              </a:rPr>
              <a:t>https://www.briefbuilder.com</a:t>
            </a:r>
            <a:endParaRPr lang="en-GB"/>
          </a:p>
          <a:p>
            <a:pPr marL="269875" lvl="1" indent="0">
              <a:buNone/>
            </a:pPr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821C2-4F0C-BA27-2632-6B27E3819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358384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97ff75f03eec8c3724c0bec16bba247d597373"/>
</p:tagLst>
</file>

<file path=ppt/theme/theme1.xml><?xml version="1.0" encoding="utf-8"?>
<a:theme xmlns:a="http://schemas.openxmlformats.org/drawingml/2006/main" name="Office Theme">
  <a:themeElements>
    <a:clrScheme name="rhdhv ppt 2">
      <a:dk1>
        <a:srgbClr val="00577E"/>
      </a:dk1>
      <a:lt1>
        <a:sysClr val="window" lastClr="FFFFFF"/>
      </a:lt1>
      <a:dk2>
        <a:srgbClr val="00577E"/>
      </a:dk2>
      <a:lt2>
        <a:srgbClr val="FFFFFF"/>
      </a:lt2>
      <a:accent1>
        <a:srgbClr val="811066"/>
      </a:accent1>
      <a:accent2>
        <a:srgbClr val="0086A8"/>
      </a:accent2>
      <a:accent3>
        <a:srgbClr val="00577E"/>
      </a:accent3>
      <a:accent4>
        <a:srgbClr val="E31F18"/>
      </a:accent4>
      <a:accent5>
        <a:srgbClr val="A5C100"/>
      </a:accent5>
      <a:accent6>
        <a:srgbClr val="696868"/>
      </a:accent6>
      <a:hlink>
        <a:srgbClr val="1F497D"/>
      </a:hlink>
      <a:folHlink>
        <a:srgbClr val="1F497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577E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n Screen 16x9_C2.potx" id="{21960359-C688-4C9C-B693-6401A3985D33}" vid="{6E6E2A5D-8847-4F50-818F-17BCCD42F5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On Screen 16x9_C2</Template>
  <TotalTime>0</TotalTime>
  <Words>164</Words>
  <Application>Microsoft Office PowerPoint</Application>
  <PresentationFormat>On-screen Show (16:9)</PresentationFormat>
  <Paragraphs>49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Barlow</vt:lpstr>
      <vt:lpstr>Calibri</vt:lpstr>
      <vt:lpstr>Wingdings</vt:lpstr>
      <vt:lpstr>Office Theme</vt:lpstr>
      <vt:lpstr>Workshop KES</vt:lpstr>
      <vt:lpstr>Workshop KES</vt:lpstr>
      <vt:lpstr>What is KES?</vt:lpstr>
      <vt:lpstr>Benefits KES</vt:lpstr>
      <vt:lpstr>How it works</vt:lpstr>
      <vt:lpstr>Developments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BZ1158-RHD-ZZ-XX-PP-Z-0001-KES</dc:title>
  <dc:creator>Dennis van Kan en Anouk Hick</dc:creator>
  <cp:lastModifiedBy>Anouk Hick</cp:lastModifiedBy>
  <cp:revision>13</cp:revision>
  <cp:lastPrinted>2016-05-11T07:06:19Z</cp:lastPrinted>
  <dcterms:created xsi:type="dcterms:W3CDTF">2022-08-26T13:17:58Z</dcterms:created>
  <dcterms:modified xsi:type="dcterms:W3CDTF">2022-09-26T14:24:44Z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signTemplate">
    <vt:lpwstr>Colour Combo 2</vt:lpwstr>
  </property>
  <property fmtid="{D5CDD505-2E9C-101B-9397-08002B2CF9AE}" pid="3" name="SecondLogo">
    <vt:lpwstr/>
  </property>
  <property fmtid="{D5CDD505-2E9C-101B-9397-08002B2CF9AE}" pid="4" name="Author">
    <vt:lpwstr>Dennis van Kan en Anouk Hick</vt:lpwstr>
  </property>
  <property fmtid="{D5CDD505-2E9C-101B-9397-08002B2CF9AE}" pid="5" name="Date">
    <vt:lpwstr>16 september 2022</vt:lpwstr>
  </property>
  <property fmtid="{D5CDD505-2E9C-101B-9397-08002B2CF9AE}" pid="6" name="FooterLogo">
    <vt:bool>true</vt:bool>
  </property>
  <property fmtid="{D5CDD505-2E9C-101B-9397-08002B2CF9AE}" pid="7" name="FooterSecLogo">
    <vt:bool>false</vt:bool>
  </property>
  <property fmtid="{D5CDD505-2E9C-101B-9397-08002B2CF9AE}" pid="8" name="FooterDate">
    <vt:bool>true</vt:bool>
  </property>
  <property fmtid="{D5CDD505-2E9C-101B-9397-08002B2CF9AE}" pid="9" name="FooterNumbers">
    <vt:bool>true</vt:bool>
  </property>
  <property fmtid="{D5CDD505-2E9C-101B-9397-08002B2CF9AE}" pid="10" name="FooterTitle">
    <vt:bool>false</vt:bool>
  </property>
  <property fmtid="{D5CDD505-2E9C-101B-9397-08002B2CF9AE}" pid="11" name="RHDHV Template">
    <vt:bool>true</vt:bool>
  </property>
  <property fmtid="{D5CDD505-2E9C-101B-9397-08002B2CF9AE}" pid="12" name="endorsedBrandPath">
    <vt:lpwstr/>
  </property>
  <property fmtid="{D5CDD505-2E9C-101B-9397-08002B2CF9AE}" pid="13" name="PresentationType">
    <vt:lpwstr>On Screen 16x9</vt:lpwstr>
  </property>
  <property fmtid="{D5CDD505-2E9C-101B-9397-08002B2CF9AE}" pid="14" name="Classification">
    <vt:lpwstr>Internal use only</vt:lpwstr>
  </property>
  <property fmtid="{D5CDD505-2E9C-101B-9397-08002B2CF9AE}" pid="15" name="Title2nd">
    <vt:lpwstr/>
  </property>
  <property fmtid="{D5CDD505-2E9C-101B-9397-08002B2CF9AE}" pid="16" name="PresentationText">
    <vt:lpwstr/>
  </property>
  <property fmtid="{D5CDD505-2E9C-101B-9397-08002B2CF9AE}" pid="17" name="Originator">
    <vt:lpwstr>RHD</vt:lpwstr>
  </property>
  <property fmtid="{D5CDD505-2E9C-101B-9397-08002B2CF9AE}" pid="18" name="Volume/Systems">
    <vt:lpwstr>ZZ</vt:lpwstr>
  </property>
  <property fmtid="{D5CDD505-2E9C-101B-9397-08002B2CF9AE}" pid="19" name="Levels/Locations">
    <vt:lpwstr>XX</vt:lpwstr>
  </property>
  <property fmtid="{D5CDD505-2E9C-101B-9397-08002B2CF9AE}" pid="20" name="Role">
    <vt:lpwstr>Z</vt:lpwstr>
  </property>
  <property fmtid="{D5CDD505-2E9C-101B-9397-08002B2CF9AE}" pid="21" name="RevisionNumber">
    <vt:lpwstr>P01.01</vt:lpwstr>
  </property>
  <property fmtid="{D5CDD505-2E9C-101B-9397-08002B2CF9AE}" pid="22" name="CDCDocNumber">
    <vt:lpwstr>0001</vt:lpwstr>
  </property>
  <property fmtid="{D5CDD505-2E9C-101B-9397-08002B2CF9AE}" pid="23" name="Status">
    <vt:lpwstr>S0/P01.01</vt:lpwstr>
  </property>
  <property fmtid="{D5CDD505-2E9C-101B-9397-08002B2CF9AE}" pid="24" name="CDCstatus">
    <vt:lpwstr>BIM</vt:lpwstr>
  </property>
  <property fmtid="{D5CDD505-2E9C-101B-9397-08002B2CF9AE}" pid="25" name="CDCcode">
    <vt:lpwstr>BZ1158-RHD-ZZ-XX-PP-Z-0001</vt:lpwstr>
  </property>
  <property fmtid="{D5CDD505-2E9C-101B-9397-08002B2CF9AE}" pid="26" name="NewCDC">
    <vt:lpwstr>1</vt:lpwstr>
  </property>
  <property fmtid="{D5CDD505-2E9C-101B-9397-08002B2CF9AE}" pid="27" name="ProjectNumber">
    <vt:lpwstr>BZ1158</vt:lpwstr>
  </property>
  <property fmtid="{D5CDD505-2E9C-101B-9397-08002B2CF9AE}" pid="28" name="AppVersion">
    <vt:lpwstr>4.8.4</vt:lpwstr>
  </property>
</Properties>
</file>